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750" r:id="rId2"/>
    <p:sldMasterId id="2147483798" r:id="rId3"/>
    <p:sldMasterId id="2147483822" r:id="rId4"/>
    <p:sldMasterId id="2147483898" r:id="rId5"/>
    <p:sldMasterId id="2147484001" r:id="rId6"/>
    <p:sldMasterId id="2147484014" r:id="rId7"/>
  </p:sldMasterIdLst>
  <p:notesMasterIdLst>
    <p:notesMasterId r:id="rId99"/>
  </p:notesMasterIdLst>
  <p:sldIdLst>
    <p:sldId id="1922" r:id="rId8"/>
    <p:sldId id="2066" r:id="rId9"/>
    <p:sldId id="2253" r:id="rId10"/>
    <p:sldId id="2047" r:id="rId11"/>
    <p:sldId id="2048" r:id="rId12"/>
    <p:sldId id="2080" r:id="rId13"/>
    <p:sldId id="2081" r:id="rId14"/>
    <p:sldId id="2232" r:id="rId15"/>
    <p:sldId id="2234" r:id="rId16"/>
    <p:sldId id="2235" r:id="rId17"/>
    <p:sldId id="311" r:id="rId18"/>
    <p:sldId id="1893" r:id="rId19"/>
    <p:sldId id="1894" r:id="rId20"/>
    <p:sldId id="2013" r:id="rId21"/>
    <p:sldId id="2014" r:id="rId22"/>
    <p:sldId id="2015" r:id="rId23"/>
    <p:sldId id="2016" r:id="rId24"/>
    <p:sldId id="346" r:id="rId25"/>
    <p:sldId id="2247" r:id="rId26"/>
    <p:sldId id="338" r:id="rId27"/>
    <p:sldId id="1814" r:id="rId28"/>
    <p:sldId id="2236" r:id="rId29"/>
    <p:sldId id="2237" r:id="rId30"/>
    <p:sldId id="339" r:id="rId31"/>
    <p:sldId id="2224" r:id="rId32"/>
    <p:sldId id="2085" r:id="rId33"/>
    <p:sldId id="1831" r:id="rId34"/>
    <p:sldId id="340" r:id="rId35"/>
    <p:sldId id="1924" r:id="rId36"/>
    <p:sldId id="1816" r:id="rId37"/>
    <p:sldId id="2206" r:id="rId38"/>
    <p:sldId id="2210" r:id="rId39"/>
    <p:sldId id="2211" r:id="rId40"/>
    <p:sldId id="2212" r:id="rId41"/>
    <p:sldId id="2213" r:id="rId42"/>
    <p:sldId id="2190" r:id="rId43"/>
    <p:sldId id="2228" r:id="rId44"/>
    <p:sldId id="2229" r:id="rId45"/>
    <p:sldId id="2214" r:id="rId46"/>
    <p:sldId id="2216" r:id="rId47"/>
    <p:sldId id="2215" r:id="rId48"/>
    <p:sldId id="2217" r:id="rId49"/>
    <p:sldId id="2221" r:id="rId50"/>
    <p:sldId id="2222" r:id="rId51"/>
    <p:sldId id="1992" r:id="rId52"/>
    <p:sldId id="1993" r:id="rId53"/>
    <p:sldId id="2027" r:id="rId54"/>
    <p:sldId id="2028" r:id="rId55"/>
    <p:sldId id="2029" r:id="rId56"/>
    <p:sldId id="2030" r:id="rId57"/>
    <p:sldId id="2055" r:id="rId58"/>
    <p:sldId id="2156" r:id="rId59"/>
    <p:sldId id="2031" r:id="rId60"/>
    <p:sldId id="2157" r:id="rId61"/>
    <p:sldId id="2158" r:id="rId62"/>
    <p:sldId id="1915" r:id="rId63"/>
    <p:sldId id="1916" r:id="rId64"/>
    <p:sldId id="1917" r:id="rId65"/>
    <p:sldId id="2123" r:id="rId66"/>
    <p:sldId id="2121" r:id="rId67"/>
    <p:sldId id="2124" r:id="rId68"/>
    <p:sldId id="2128" r:id="rId69"/>
    <p:sldId id="2129" r:id="rId70"/>
    <p:sldId id="1880" r:id="rId71"/>
    <p:sldId id="1881" r:id="rId72"/>
    <p:sldId id="1882" r:id="rId73"/>
    <p:sldId id="1883" r:id="rId74"/>
    <p:sldId id="2136" r:id="rId75"/>
    <p:sldId id="2137" r:id="rId76"/>
    <p:sldId id="2138" r:id="rId77"/>
    <p:sldId id="2139" r:id="rId78"/>
    <p:sldId id="2140" r:id="rId79"/>
    <p:sldId id="2248" r:id="rId80"/>
    <p:sldId id="2249" r:id="rId81"/>
    <p:sldId id="2250" r:id="rId82"/>
    <p:sldId id="2251" r:id="rId83"/>
    <p:sldId id="2252" r:id="rId84"/>
    <p:sldId id="2239" r:id="rId85"/>
    <p:sldId id="2240" r:id="rId86"/>
    <p:sldId id="2241" r:id="rId87"/>
    <p:sldId id="2242" r:id="rId88"/>
    <p:sldId id="2243" r:id="rId89"/>
    <p:sldId id="2244" r:id="rId90"/>
    <p:sldId id="2245" r:id="rId91"/>
    <p:sldId id="2246" r:id="rId92"/>
    <p:sldId id="2143" r:id="rId93"/>
    <p:sldId id="2142" r:id="rId94"/>
    <p:sldId id="2144" r:id="rId95"/>
    <p:sldId id="2145" r:id="rId96"/>
    <p:sldId id="343" r:id="rId97"/>
    <p:sldId id="1813" r:id="rId9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25"/>
    <p:restoredTop sz="83166"/>
  </p:normalViewPr>
  <p:slideViewPr>
    <p:cSldViewPr snapToGrid="0" snapToObjects="1">
      <p:cViewPr varScale="1">
        <p:scale>
          <a:sx n="45" d="100"/>
          <a:sy n="45" d="100"/>
        </p:scale>
        <p:origin x="1416" y="48"/>
      </p:cViewPr>
      <p:guideLst>
        <p:guide orient="horz" pos="2160"/>
        <p:guide pos="2880"/>
      </p:guideLst>
    </p:cSldViewPr>
  </p:slideViewPr>
  <p:outlineViewPr>
    <p:cViewPr>
      <p:scale>
        <a:sx n="33" d="100"/>
        <a:sy n="33" d="100"/>
      </p:scale>
      <p:origin x="0" y="-42912"/>
    </p:cViewPr>
  </p:outlin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D76532-8673-9341-ACF6-A9AC695EF67B}" type="datetimeFigureOut">
              <a:rPr lang="en-US" smtClean="0"/>
              <a:t>7/10/2019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1FEEBD-1316-C64A-847A-215B07703290}" type="slidenum">
              <a:rPr lang="en-US" smtClean="0"/>
              <a:t>‹#›</a:t>
            </a:fld>
            <a:endParaRPr lang="en-US"/>
          </a:p>
        </p:txBody>
      </p:sp>
    </p:spTree>
    <p:extLst>
      <p:ext uri="{BB962C8B-B14F-4D97-AF65-F5344CB8AC3E}">
        <p14:creationId xmlns:p14="http://schemas.microsoft.com/office/powerpoint/2010/main" val="41380928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FEEBD-1316-C64A-847A-215B07703290}" type="slidenum">
              <a:rPr lang="en-US" smtClean="0"/>
              <a:t>5</a:t>
            </a:fld>
            <a:endParaRPr lang="en-US"/>
          </a:p>
        </p:txBody>
      </p:sp>
    </p:spTree>
    <p:extLst>
      <p:ext uri="{BB962C8B-B14F-4D97-AF65-F5344CB8AC3E}">
        <p14:creationId xmlns:p14="http://schemas.microsoft.com/office/powerpoint/2010/main" val="1840069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BBB96F-15A8-FC4F-9BC7-C2A5C0BCEB2D}"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1651743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FEEBD-1316-C64A-847A-215B07703290}" type="slidenum">
              <a:rPr lang="en-US" smtClean="0"/>
              <a:t>88</a:t>
            </a:fld>
            <a:endParaRPr lang="en-US"/>
          </a:p>
        </p:txBody>
      </p:sp>
    </p:spTree>
    <p:extLst>
      <p:ext uri="{BB962C8B-B14F-4D97-AF65-F5344CB8AC3E}">
        <p14:creationId xmlns:p14="http://schemas.microsoft.com/office/powerpoint/2010/main" val="200035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FEEBD-1316-C64A-847A-215B07703290}" type="slidenum">
              <a:rPr lang="en-US" smtClean="0"/>
              <a:t>89</a:t>
            </a:fld>
            <a:endParaRPr lang="en-US"/>
          </a:p>
        </p:txBody>
      </p:sp>
    </p:spTree>
    <p:extLst>
      <p:ext uri="{BB962C8B-B14F-4D97-AF65-F5344CB8AC3E}">
        <p14:creationId xmlns:p14="http://schemas.microsoft.com/office/powerpoint/2010/main" val="1378958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FEEBD-1316-C64A-847A-215B07703290}" type="slidenum">
              <a:rPr lang="en-US" smtClean="0"/>
              <a:t>91</a:t>
            </a:fld>
            <a:endParaRPr lang="en-US"/>
          </a:p>
        </p:txBody>
      </p:sp>
    </p:spTree>
    <p:extLst>
      <p:ext uri="{BB962C8B-B14F-4D97-AF65-F5344CB8AC3E}">
        <p14:creationId xmlns:p14="http://schemas.microsoft.com/office/powerpoint/2010/main" val="2291772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Keisha </a:t>
            </a:r>
            <a:r>
              <a:rPr lang="en-US" dirty="0" err="1"/>
              <a:t>thomas</a:t>
            </a:r>
            <a:r>
              <a:rPr lang="en-US" dirty="0"/>
              <a:t>: you cant beat good into people</a:t>
            </a:r>
          </a:p>
        </p:txBody>
      </p:sp>
      <p:sp>
        <p:nvSpPr>
          <p:cNvPr id="4" name="Slide Number Placeholder 3"/>
          <p:cNvSpPr>
            <a:spLocks noGrp="1"/>
          </p:cNvSpPr>
          <p:nvPr>
            <p:ph type="sldNum" sz="quarter" idx="10"/>
          </p:nvPr>
        </p:nvSpPr>
        <p:spPr/>
        <p:txBody>
          <a:bodyPr/>
          <a:lstStyle/>
          <a:p>
            <a:fld id="{8BB1E6D4-01D6-0E4E-A3C1-F03AB1C54E2F}" type="slidenum">
              <a:rPr lang="en-US" smtClean="0"/>
              <a:t>21</a:t>
            </a:fld>
            <a:endParaRPr lang="en-US"/>
          </a:p>
        </p:txBody>
      </p:sp>
    </p:spTree>
    <p:extLst>
      <p:ext uri="{BB962C8B-B14F-4D97-AF65-F5344CB8AC3E}">
        <p14:creationId xmlns:p14="http://schemas.microsoft.com/office/powerpoint/2010/main" val="559270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B1E6D4-01D6-0E4E-A3C1-F03AB1C54E2F}" type="slidenum">
              <a:rPr lang="en-US" smtClean="0"/>
              <a:t>30</a:t>
            </a:fld>
            <a:endParaRPr lang="en-US"/>
          </a:p>
        </p:txBody>
      </p:sp>
    </p:spTree>
    <p:extLst>
      <p:ext uri="{BB962C8B-B14F-4D97-AF65-F5344CB8AC3E}">
        <p14:creationId xmlns:p14="http://schemas.microsoft.com/office/powerpoint/2010/main" val="3623159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noRot="1" noChangeAspect="1"/>
          </p:cNvSpPr>
          <p:nvPr>
            <p:ph type="sldImg"/>
          </p:nvPr>
        </p:nvSpPr>
        <p:spPr>
          <a:prstGeom prst="rect">
            <a:avLst/>
          </a:prstGeom>
        </p:spPr>
        <p:txBody>
          <a:bodyPr/>
          <a:lstStyle/>
          <a:p>
            <a:endParaRPr/>
          </a:p>
        </p:txBody>
      </p:sp>
      <p:sp>
        <p:nvSpPr>
          <p:cNvPr id="687" name="Shape 687"/>
          <p:cNvSpPr>
            <a:spLocks noGrp="1"/>
          </p:cNvSpPr>
          <p:nvPr>
            <p:ph type="body" sz="quarter" idx="1"/>
          </p:nvPr>
        </p:nvSpPr>
        <p:spPr>
          <a:prstGeom prst="rect">
            <a:avLst/>
          </a:prstGeom>
        </p:spPr>
        <p:txBody>
          <a:bodyPr/>
          <a:lstStyle/>
          <a:p>
            <a:pPr>
              <a:defRPr>
                <a:latin typeface="Times New Roman"/>
                <a:ea typeface="Times New Roman"/>
                <a:cs typeface="Times New Roman"/>
                <a:sym typeface="Times New Roman"/>
              </a:defRPr>
            </a:pPr>
            <a:r>
              <a:t>Emanating from the brainstem, the 10</a:t>
            </a:r>
            <a:r>
              <a:rPr baseline="30000"/>
              <a:t>th</a:t>
            </a:r>
            <a:r>
              <a:t> cranial nerve, is the Vagus. The Vagus is affectionately referred to as the ‘wandering’ nerve – because it projects to so many parts of the body and is involved in a range of functions, as depicted by the yellow lines here. The Vagus nerve functions I would like to focus on – which have to do with mindfulness at the 2 and 3 levels, are it’s influence on heart rate, and it’s role in affiliative states. The yellow line that terminates on a number 4 – represents a shockingly important process – the Vagus nerve imparting parasympathetic influence on heart rate – that is – slowing the heart down. Without vagal input, your heart would beat unsustainably fast to your mortal demise. There is a rich scientific literature on this process, measuring the ratio of heart rate during inhale (driven by sympathetic input) and that during exhale (vagal input) – yielding a measure called </a:t>
            </a:r>
            <a:r>
              <a:rPr b="1"/>
              <a:t>Vagal Tone</a:t>
            </a:r>
            <a:r>
              <a:t>. Vagal Tone, it turns out, is predictive of a host of benefits: calm behavioral states, being better at relating to emotional experiences in a healthy way (a property often called resilience), generally experiencing more positive than negative emotional states, lower blood pressure, and more. Mindfulness practice has been shown to strengthen vagal tone (Ditto, McGill, Annals of Behavioral Medicine). That said, thinking about mindfulness &amp; compassion, the capacity of vagal tone to adapt to environmental changes (</a:t>
            </a:r>
            <a:r>
              <a:rPr i="1"/>
              <a:t>e.g.</a:t>
            </a:r>
            <a:r>
              <a:t>, physiological, cognitive or psychological challenges) defined as vagal flexibility, e.g. high </a:t>
            </a:r>
            <a:r>
              <a:rPr b="1"/>
              <a:t>vagal flexibility </a:t>
            </a:r>
            <a:r>
              <a:t>allows sympathetic activity to occur and limits efficiently the stress period to the stressors presence may be the measure of importance.  Studies have shown that vagal recovery may be more strongly associated with mindfulness than vagal tone alone. </a:t>
            </a:r>
          </a:p>
          <a:p>
            <a:pPr>
              <a:defRPr>
                <a:latin typeface="Times New Roman"/>
                <a:ea typeface="Times New Roman"/>
                <a:cs typeface="Times New Roman"/>
                <a:sym typeface="Times New Roman"/>
              </a:defRPr>
            </a:pPr>
            <a:r>
              <a:t>The second function I’d like to touch upon comes from a pioneering scientist named Steve Porges, author of the PolyVagal theory – which suggest that a primary funciton of the Vagus nerve is to support affiliation and the formation of social ties that lead to long term relationships. Coming from a functional biological perspective, Porges suggests that the Vagus nerve’s visceral input to the brain, support of vocal fluctuations and parasympathetic influence drives people to approach others for cooperative gain, to communicate in close proximity, and develop dependencies. An entire field has emerged from Porges’s – including work by Dacher, Stepahie Brown, and others. A key part of the story here is that vagal influence is exxentially silenced by fear, vigilance to threat, anxiety, etc… </a:t>
            </a:r>
          </a:p>
          <a:p>
            <a:pPr>
              <a:defRPr>
                <a:latin typeface="Times New Roman"/>
                <a:ea typeface="Times New Roman"/>
                <a:cs typeface="Times New Roman"/>
                <a:sym typeface="Times New Roman"/>
              </a:defRPr>
            </a:pPr>
            <a:r>
              <a:t>An emerging science on the study of MindWandering – that is – absentmindedly thinking about what’s not happening right now – is deleterious to happiness – engages systems that typically track thoughts about the self: what happened, what might happen, and why they might not like me…a style of reflexive thinking for which mindfulness is pointedly an antidote.</a:t>
            </a:r>
          </a:p>
        </p:txBody>
      </p:sp>
    </p:spTree>
    <p:extLst>
      <p:ext uri="{BB962C8B-B14F-4D97-AF65-F5344CB8AC3E}">
        <p14:creationId xmlns:p14="http://schemas.microsoft.com/office/powerpoint/2010/main" val="1653652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B1E6D4-01D6-0E4E-A3C1-F03AB1C54E2F}" type="slidenum">
              <a:rPr lang="en-US" smtClean="0"/>
              <a:t>59</a:t>
            </a:fld>
            <a:endParaRPr lang="en-US"/>
          </a:p>
        </p:txBody>
      </p:sp>
    </p:spTree>
    <p:extLst>
      <p:ext uri="{BB962C8B-B14F-4D97-AF65-F5344CB8AC3E}">
        <p14:creationId xmlns:p14="http://schemas.microsoft.com/office/powerpoint/2010/main" val="2057423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BBB96F-15A8-FC4F-9BC7-C2A5C0BCEB2D}" type="slidenum">
              <a:rPr lang="en-US" smtClean="0"/>
              <a:t>61</a:t>
            </a:fld>
            <a:endParaRPr lang="en-US"/>
          </a:p>
        </p:txBody>
      </p:sp>
    </p:spTree>
    <p:extLst>
      <p:ext uri="{BB962C8B-B14F-4D97-AF65-F5344CB8AC3E}">
        <p14:creationId xmlns:p14="http://schemas.microsoft.com/office/powerpoint/2010/main" val="1577686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BBB96F-15A8-FC4F-9BC7-C2A5C0BCEB2D}"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1644251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BBB96F-15A8-FC4F-9BC7-C2A5C0BCEB2D}"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1321821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BBB96F-15A8-FC4F-9BC7-C2A5C0BCEB2D}"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1284800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72F64FE-9203-204D-9C0C-1DB0C670BC52}"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589FC-EC47-9D4A-9E17-809E12C533CE}" type="slidenum">
              <a:rPr lang="en-US" smtClean="0"/>
              <a:t>‹#›</a:t>
            </a:fld>
            <a:endParaRPr lang="en-US"/>
          </a:p>
        </p:txBody>
      </p:sp>
    </p:spTree>
    <p:extLst>
      <p:ext uri="{BB962C8B-B14F-4D97-AF65-F5344CB8AC3E}">
        <p14:creationId xmlns:p14="http://schemas.microsoft.com/office/powerpoint/2010/main" val="1370923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2F64FE-9203-204D-9C0C-1DB0C670BC52}"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589FC-EC47-9D4A-9E17-809E12C533CE}" type="slidenum">
              <a:rPr lang="en-US" smtClean="0"/>
              <a:t>‹#›</a:t>
            </a:fld>
            <a:endParaRPr lang="en-US"/>
          </a:p>
        </p:txBody>
      </p:sp>
    </p:spTree>
    <p:extLst>
      <p:ext uri="{BB962C8B-B14F-4D97-AF65-F5344CB8AC3E}">
        <p14:creationId xmlns:p14="http://schemas.microsoft.com/office/powerpoint/2010/main" val="41962335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A4F62C2E-C95C-463B-9D3E-2111E8D771A3}"/>
              </a:ext>
            </a:extLst>
          </p:cNvPr>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a:extLst>
              <a:ext uri="{FF2B5EF4-FFF2-40B4-BE49-F238E27FC236}">
                <a16:creationId xmlns:a16="http://schemas.microsoft.com/office/drawing/2014/main" id="{E161A400-521C-417D-A772-A1FDFDCEBCB1}"/>
              </a:ext>
            </a:extLst>
          </p:cNvPr>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a:extLst>
              <a:ext uri="{FF2B5EF4-FFF2-40B4-BE49-F238E27FC236}">
                <a16:creationId xmlns:a16="http://schemas.microsoft.com/office/drawing/2014/main" id="{4B5778B7-BD3F-4837-AFFA-C52DAB1843B6}"/>
              </a:ext>
            </a:extLst>
          </p:cNvPr>
          <p:cNvSpPr>
            <a:spLocks noGrp="1" noChangeArrowheads="1"/>
          </p:cNvSpPr>
          <p:nvPr>
            <p:ph type="sldNum" sz="quarter" idx="12"/>
          </p:nvPr>
        </p:nvSpPr>
        <p:spPr>
          <a:ln/>
        </p:spPr>
        <p:txBody>
          <a:bodyPr/>
          <a:lstStyle>
            <a:lvl1pPr>
              <a:defRPr/>
            </a:lvl1pPr>
          </a:lstStyle>
          <a:p>
            <a:pPr>
              <a:defRPr/>
            </a:pPr>
            <a:fld id="{35EA9EFF-B235-46D8-B221-FA9E8E9ADE91}"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85800" y="1981200"/>
            <a:ext cx="7772400" cy="4114800"/>
          </a:xfrm>
        </p:spPr>
        <p:txBody>
          <a:bodyPr/>
          <a:lstStyle/>
          <a:p>
            <a:pPr lvl="0"/>
            <a:endParaRPr lang="en-GB" noProof="0"/>
          </a:p>
        </p:txBody>
      </p:sp>
      <p:sp>
        <p:nvSpPr>
          <p:cNvPr id="4" name="Rectangle 4">
            <a:extLst>
              <a:ext uri="{FF2B5EF4-FFF2-40B4-BE49-F238E27FC236}">
                <a16:creationId xmlns:a16="http://schemas.microsoft.com/office/drawing/2014/main" id="{292F5445-36D6-46B8-A577-5A338C676C4B}"/>
              </a:ext>
            </a:extLst>
          </p:cNvPr>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a:extLst>
              <a:ext uri="{FF2B5EF4-FFF2-40B4-BE49-F238E27FC236}">
                <a16:creationId xmlns:a16="http://schemas.microsoft.com/office/drawing/2014/main" id="{DC03BE2C-8739-432D-B422-0CC71E44CADC}"/>
              </a:ext>
            </a:extLst>
          </p:cNvPr>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a:extLst>
              <a:ext uri="{FF2B5EF4-FFF2-40B4-BE49-F238E27FC236}">
                <a16:creationId xmlns:a16="http://schemas.microsoft.com/office/drawing/2014/main" id="{1B79B8F2-41E0-458A-93E5-F9BA63F825E6}"/>
              </a:ext>
            </a:extLst>
          </p:cNvPr>
          <p:cNvSpPr>
            <a:spLocks noGrp="1" noChangeArrowheads="1"/>
          </p:cNvSpPr>
          <p:nvPr>
            <p:ph type="sldNum" sz="quarter" idx="12"/>
          </p:nvPr>
        </p:nvSpPr>
        <p:spPr>
          <a:ln/>
        </p:spPr>
        <p:txBody>
          <a:bodyPr/>
          <a:lstStyle>
            <a:lvl1pPr>
              <a:defRPr/>
            </a:lvl1pPr>
          </a:lstStyle>
          <a:p>
            <a:pPr>
              <a:defRPr/>
            </a:pPr>
            <a:fld id="{0F161476-1282-4AFD-A0DF-459E153BCDCC}"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DFC7D-53CB-DC42-8859-76320EEBE1A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12A685B-10FE-FE49-9923-37E4FCCFA17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F0AA325-A3D6-494B-A89C-B697B554D24D}"/>
              </a:ext>
            </a:extLst>
          </p:cNvPr>
          <p:cNvSpPr>
            <a:spLocks noGrp="1"/>
          </p:cNvSpPr>
          <p:nvPr>
            <p:ph type="dt" sz="half" idx="10"/>
          </p:nvPr>
        </p:nvSpPr>
        <p:spPr/>
        <p:txBody>
          <a:bodyPr/>
          <a:lstStyle/>
          <a:p>
            <a:fld id="{FFABA05C-7BAA-6A4C-8E58-F67EB62F73C0}" type="datetimeFigureOut">
              <a:rPr lang="en-US" smtClean="0">
                <a:solidFill>
                  <a:prstClr val="black">
                    <a:tint val="75000"/>
                  </a:prstClr>
                </a:solidFill>
              </a:rPr>
              <a:pPr/>
              <a:t>7/10/2019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5D2FB0D-48D6-6D48-BB53-392292E2A1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4FF341F-0A43-8940-9949-50DB2DE37CB0}"/>
              </a:ext>
            </a:extLst>
          </p:cNvPr>
          <p:cNvSpPr>
            <a:spLocks noGrp="1"/>
          </p:cNvSpPr>
          <p:nvPr>
            <p:ph type="sldNum" sz="quarter" idx="12"/>
          </p:nvPr>
        </p:nvSpPr>
        <p:spPr/>
        <p:txBody>
          <a:bodyPr/>
          <a:lstStyle/>
          <a:p>
            <a:fld id="{82D44AC4-8ABC-0149-9F6C-AA89AF85600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E13CC-EDBD-454C-B2B0-D610F0CBC5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808CB-83B1-E04E-B67F-987BD0699E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89A168-B3C7-AA43-A917-DA40DDCBB3C4}"/>
              </a:ext>
            </a:extLst>
          </p:cNvPr>
          <p:cNvSpPr>
            <a:spLocks noGrp="1"/>
          </p:cNvSpPr>
          <p:nvPr>
            <p:ph type="dt" sz="half" idx="10"/>
          </p:nvPr>
        </p:nvSpPr>
        <p:spPr/>
        <p:txBody>
          <a:bodyPr/>
          <a:lstStyle/>
          <a:p>
            <a:fld id="{FFABA05C-7BAA-6A4C-8E58-F67EB62F73C0}" type="datetimeFigureOut">
              <a:rPr lang="en-US" smtClean="0">
                <a:solidFill>
                  <a:prstClr val="black">
                    <a:tint val="75000"/>
                  </a:prstClr>
                </a:solidFill>
              </a:rPr>
              <a:pPr/>
              <a:t>7/10/2019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84A3AAD-B0B8-A14D-ACD0-652A7F545A7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308371-3BF1-7348-96D2-413E21690C14}"/>
              </a:ext>
            </a:extLst>
          </p:cNvPr>
          <p:cNvSpPr>
            <a:spLocks noGrp="1"/>
          </p:cNvSpPr>
          <p:nvPr>
            <p:ph type="sldNum" sz="quarter" idx="12"/>
          </p:nvPr>
        </p:nvSpPr>
        <p:spPr/>
        <p:txBody>
          <a:bodyPr/>
          <a:lstStyle/>
          <a:p>
            <a:fld id="{82D44AC4-8ABC-0149-9F6C-AA89AF85600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28175-2ED6-8142-AB63-F2649BB5BA1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9B00D13-A639-EC46-BA67-73E1437DD02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D57640-90C9-7C4E-88E4-4AB4D2E3DBCD}"/>
              </a:ext>
            </a:extLst>
          </p:cNvPr>
          <p:cNvSpPr>
            <a:spLocks noGrp="1"/>
          </p:cNvSpPr>
          <p:nvPr>
            <p:ph type="dt" sz="half" idx="10"/>
          </p:nvPr>
        </p:nvSpPr>
        <p:spPr/>
        <p:txBody>
          <a:bodyPr/>
          <a:lstStyle/>
          <a:p>
            <a:fld id="{FFABA05C-7BAA-6A4C-8E58-F67EB62F73C0}" type="datetimeFigureOut">
              <a:rPr lang="en-US" smtClean="0">
                <a:solidFill>
                  <a:prstClr val="black">
                    <a:tint val="75000"/>
                  </a:prstClr>
                </a:solidFill>
              </a:rPr>
              <a:pPr/>
              <a:t>7/10/2019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AED8FBE-248F-EC47-A2A6-C4965B1E5C9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377FC7-E197-E942-890D-9E6F7DEBD664}"/>
              </a:ext>
            </a:extLst>
          </p:cNvPr>
          <p:cNvSpPr>
            <a:spLocks noGrp="1"/>
          </p:cNvSpPr>
          <p:nvPr>
            <p:ph type="sldNum" sz="quarter" idx="12"/>
          </p:nvPr>
        </p:nvSpPr>
        <p:spPr/>
        <p:txBody>
          <a:bodyPr/>
          <a:lstStyle/>
          <a:p>
            <a:fld id="{82D44AC4-8ABC-0149-9F6C-AA89AF85600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B8D4-9574-CE45-890B-6A8B67BB2A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6AE86D-FB6E-F147-9688-608AE73D917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1FB903-BA4C-0C42-A2CA-456267AC997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BBFE30-3D38-F343-B471-A28AB22ADE42}"/>
              </a:ext>
            </a:extLst>
          </p:cNvPr>
          <p:cNvSpPr>
            <a:spLocks noGrp="1"/>
          </p:cNvSpPr>
          <p:nvPr>
            <p:ph type="dt" sz="half" idx="10"/>
          </p:nvPr>
        </p:nvSpPr>
        <p:spPr/>
        <p:txBody>
          <a:bodyPr/>
          <a:lstStyle/>
          <a:p>
            <a:fld id="{FFABA05C-7BAA-6A4C-8E58-F67EB62F73C0}" type="datetimeFigureOut">
              <a:rPr lang="en-US" smtClean="0">
                <a:solidFill>
                  <a:prstClr val="black">
                    <a:tint val="75000"/>
                  </a:prstClr>
                </a:solidFill>
              </a:rPr>
              <a:pPr/>
              <a:t>7/10/2019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C9B517-B908-8C49-8E30-86140BFEAB6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F505A7B-8926-7142-807F-5AF09F83CCD5}"/>
              </a:ext>
            </a:extLst>
          </p:cNvPr>
          <p:cNvSpPr>
            <a:spLocks noGrp="1"/>
          </p:cNvSpPr>
          <p:nvPr>
            <p:ph type="sldNum" sz="quarter" idx="12"/>
          </p:nvPr>
        </p:nvSpPr>
        <p:spPr/>
        <p:txBody>
          <a:bodyPr/>
          <a:lstStyle/>
          <a:p>
            <a:fld id="{82D44AC4-8ABC-0149-9F6C-AA89AF85600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D8B5B-9FBF-F34C-AC7E-7BB3DC20815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4D2CE8-9878-D444-AA23-ECDA560E851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B9A8F87-0FCA-B749-84AA-6C765571FFB3}"/>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D9CBCF-40D4-F342-B97D-361B59DAED2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B6B7D39-7156-AB4C-BB1B-CAFB6F37896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C49AD2-8A5F-0548-8ACD-9AFCFA1DA743}"/>
              </a:ext>
            </a:extLst>
          </p:cNvPr>
          <p:cNvSpPr>
            <a:spLocks noGrp="1"/>
          </p:cNvSpPr>
          <p:nvPr>
            <p:ph type="dt" sz="half" idx="10"/>
          </p:nvPr>
        </p:nvSpPr>
        <p:spPr/>
        <p:txBody>
          <a:bodyPr/>
          <a:lstStyle/>
          <a:p>
            <a:fld id="{FFABA05C-7BAA-6A4C-8E58-F67EB62F73C0}" type="datetimeFigureOut">
              <a:rPr lang="en-US" smtClean="0">
                <a:solidFill>
                  <a:prstClr val="black">
                    <a:tint val="75000"/>
                  </a:prstClr>
                </a:solidFill>
              </a:rPr>
              <a:pPr/>
              <a:t>7/10/2019</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ED8D7FB-6794-8845-84B9-B10E967AD71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C79A771-6486-9042-B223-91D3A225338E}"/>
              </a:ext>
            </a:extLst>
          </p:cNvPr>
          <p:cNvSpPr>
            <a:spLocks noGrp="1"/>
          </p:cNvSpPr>
          <p:nvPr>
            <p:ph type="sldNum" sz="quarter" idx="12"/>
          </p:nvPr>
        </p:nvSpPr>
        <p:spPr/>
        <p:txBody>
          <a:bodyPr/>
          <a:lstStyle/>
          <a:p>
            <a:fld id="{82D44AC4-8ABC-0149-9F6C-AA89AF85600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4AB60-3D03-7844-98DE-8DA77D2873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F6C8AE-E9F9-5A43-B1DE-D93416F8C70D}"/>
              </a:ext>
            </a:extLst>
          </p:cNvPr>
          <p:cNvSpPr>
            <a:spLocks noGrp="1"/>
          </p:cNvSpPr>
          <p:nvPr>
            <p:ph type="dt" sz="half" idx="10"/>
          </p:nvPr>
        </p:nvSpPr>
        <p:spPr/>
        <p:txBody>
          <a:bodyPr/>
          <a:lstStyle/>
          <a:p>
            <a:fld id="{FFABA05C-7BAA-6A4C-8E58-F67EB62F73C0}" type="datetimeFigureOut">
              <a:rPr lang="en-US" smtClean="0">
                <a:solidFill>
                  <a:prstClr val="black">
                    <a:tint val="75000"/>
                  </a:prstClr>
                </a:solidFill>
              </a:rPr>
              <a:pPr/>
              <a:t>7/10/2019</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BD5AD63-D6F5-B945-AD71-BC3ED249964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82A1A4C-EDB9-1D4B-BE02-0CA9C6F8D5DE}"/>
              </a:ext>
            </a:extLst>
          </p:cNvPr>
          <p:cNvSpPr>
            <a:spLocks noGrp="1"/>
          </p:cNvSpPr>
          <p:nvPr>
            <p:ph type="sldNum" sz="quarter" idx="12"/>
          </p:nvPr>
        </p:nvSpPr>
        <p:spPr/>
        <p:txBody>
          <a:bodyPr/>
          <a:lstStyle/>
          <a:p>
            <a:fld id="{82D44AC4-8ABC-0149-9F6C-AA89AF85600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A06739-EC96-F944-9480-481BDC451F2B}"/>
              </a:ext>
            </a:extLst>
          </p:cNvPr>
          <p:cNvSpPr>
            <a:spLocks noGrp="1"/>
          </p:cNvSpPr>
          <p:nvPr>
            <p:ph type="dt" sz="half" idx="10"/>
          </p:nvPr>
        </p:nvSpPr>
        <p:spPr/>
        <p:txBody>
          <a:bodyPr/>
          <a:lstStyle/>
          <a:p>
            <a:fld id="{FFABA05C-7BAA-6A4C-8E58-F67EB62F73C0}" type="datetimeFigureOut">
              <a:rPr lang="en-US" smtClean="0">
                <a:solidFill>
                  <a:prstClr val="black">
                    <a:tint val="75000"/>
                  </a:prstClr>
                </a:solidFill>
              </a:rPr>
              <a:pPr/>
              <a:t>7/10/2019</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2A79402A-FF71-1341-8AD4-E3190CD7465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B84BF585-4FD1-9445-893D-5EF1EC02CA53}"/>
              </a:ext>
            </a:extLst>
          </p:cNvPr>
          <p:cNvSpPr>
            <a:spLocks noGrp="1"/>
          </p:cNvSpPr>
          <p:nvPr>
            <p:ph type="sldNum" sz="quarter" idx="12"/>
          </p:nvPr>
        </p:nvSpPr>
        <p:spPr/>
        <p:txBody>
          <a:bodyPr/>
          <a:lstStyle/>
          <a:p>
            <a:fld id="{82D44AC4-8ABC-0149-9F6C-AA89AF85600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8E8FC-85EA-8E48-8ABF-9D29A096D19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0813527-0713-4846-BF18-6AFFFA122B9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2DDEC7-52CC-F348-986C-545C5DB6FCD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409B0FC-993E-8C48-A69F-97B7F3E3BB77}"/>
              </a:ext>
            </a:extLst>
          </p:cNvPr>
          <p:cNvSpPr>
            <a:spLocks noGrp="1"/>
          </p:cNvSpPr>
          <p:nvPr>
            <p:ph type="dt" sz="half" idx="10"/>
          </p:nvPr>
        </p:nvSpPr>
        <p:spPr/>
        <p:txBody>
          <a:bodyPr/>
          <a:lstStyle/>
          <a:p>
            <a:fld id="{FFABA05C-7BAA-6A4C-8E58-F67EB62F73C0}" type="datetimeFigureOut">
              <a:rPr lang="en-US" smtClean="0">
                <a:solidFill>
                  <a:prstClr val="black">
                    <a:tint val="75000"/>
                  </a:prstClr>
                </a:solidFill>
              </a:rPr>
              <a:pPr/>
              <a:t>7/10/2019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3F1D71A-2FCF-6F42-9ADF-5185849A8C5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D3E1034-9F37-124B-91D6-1E6E49C555E9}"/>
              </a:ext>
            </a:extLst>
          </p:cNvPr>
          <p:cNvSpPr>
            <a:spLocks noGrp="1"/>
          </p:cNvSpPr>
          <p:nvPr>
            <p:ph type="sldNum" sz="quarter" idx="12"/>
          </p:nvPr>
        </p:nvSpPr>
        <p:spPr/>
        <p:txBody>
          <a:bodyPr/>
          <a:lstStyle/>
          <a:p>
            <a:fld id="{82D44AC4-8ABC-0149-9F6C-AA89AF85600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2F64FE-9203-204D-9C0C-1DB0C670BC52}"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589FC-EC47-9D4A-9E17-809E12C533CE}" type="slidenum">
              <a:rPr lang="en-US" smtClean="0"/>
              <a:t>‹#›</a:t>
            </a:fld>
            <a:endParaRPr lang="en-US"/>
          </a:p>
        </p:txBody>
      </p:sp>
    </p:spTree>
    <p:extLst>
      <p:ext uri="{BB962C8B-B14F-4D97-AF65-F5344CB8AC3E}">
        <p14:creationId xmlns:p14="http://schemas.microsoft.com/office/powerpoint/2010/main" val="37880306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9E9BF-D37A-0546-8F30-CCFA0DE31D0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B1134BE-929D-0840-BA8C-8E241D86130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CA2773E-AB08-7D4E-B3A6-F4D01B20504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50B2F7B-CF7B-9942-A4C8-E05288978149}"/>
              </a:ext>
            </a:extLst>
          </p:cNvPr>
          <p:cNvSpPr>
            <a:spLocks noGrp="1"/>
          </p:cNvSpPr>
          <p:nvPr>
            <p:ph type="dt" sz="half" idx="10"/>
          </p:nvPr>
        </p:nvSpPr>
        <p:spPr/>
        <p:txBody>
          <a:bodyPr/>
          <a:lstStyle/>
          <a:p>
            <a:fld id="{FFABA05C-7BAA-6A4C-8E58-F67EB62F73C0}" type="datetimeFigureOut">
              <a:rPr lang="en-US" smtClean="0">
                <a:solidFill>
                  <a:prstClr val="black">
                    <a:tint val="75000"/>
                  </a:prstClr>
                </a:solidFill>
              </a:rPr>
              <a:pPr/>
              <a:t>7/10/2019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A1FA730-79BE-AB4B-82F9-822BFC6A968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08C39CF-7C62-684F-80B1-D8E5E9BEE6D3}"/>
              </a:ext>
            </a:extLst>
          </p:cNvPr>
          <p:cNvSpPr>
            <a:spLocks noGrp="1"/>
          </p:cNvSpPr>
          <p:nvPr>
            <p:ph type="sldNum" sz="quarter" idx="12"/>
          </p:nvPr>
        </p:nvSpPr>
        <p:spPr/>
        <p:txBody>
          <a:bodyPr/>
          <a:lstStyle/>
          <a:p>
            <a:fld id="{82D44AC4-8ABC-0149-9F6C-AA89AF85600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6C771-5E08-1E4E-9768-2CB160B450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49FDED-482B-7F4C-A153-B93652F816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F2F282-D3E6-0E4C-841C-CB2FDEAAE46C}"/>
              </a:ext>
            </a:extLst>
          </p:cNvPr>
          <p:cNvSpPr>
            <a:spLocks noGrp="1"/>
          </p:cNvSpPr>
          <p:nvPr>
            <p:ph type="dt" sz="half" idx="10"/>
          </p:nvPr>
        </p:nvSpPr>
        <p:spPr/>
        <p:txBody>
          <a:bodyPr/>
          <a:lstStyle/>
          <a:p>
            <a:fld id="{FFABA05C-7BAA-6A4C-8E58-F67EB62F73C0}" type="datetimeFigureOut">
              <a:rPr lang="en-US" smtClean="0">
                <a:solidFill>
                  <a:prstClr val="black">
                    <a:tint val="75000"/>
                  </a:prstClr>
                </a:solidFill>
              </a:rPr>
              <a:pPr/>
              <a:t>7/10/2019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E24397C-93DD-6048-985A-A055708240C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3FAB474-DF80-144B-AC45-C7DC58AEB413}"/>
              </a:ext>
            </a:extLst>
          </p:cNvPr>
          <p:cNvSpPr>
            <a:spLocks noGrp="1"/>
          </p:cNvSpPr>
          <p:nvPr>
            <p:ph type="sldNum" sz="quarter" idx="12"/>
          </p:nvPr>
        </p:nvSpPr>
        <p:spPr/>
        <p:txBody>
          <a:bodyPr/>
          <a:lstStyle/>
          <a:p>
            <a:fld id="{82D44AC4-8ABC-0149-9F6C-AA89AF85600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FE3AA6-C9BF-B644-9516-B80D450BEFD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038B13-EB2B-F648-AABF-0B719C4E1DE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02B67-B93C-F54F-AA13-5B56E581AFDE}"/>
              </a:ext>
            </a:extLst>
          </p:cNvPr>
          <p:cNvSpPr>
            <a:spLocks noGrp="1"/>
          </p:cNvSpPr>
          <p:nvPr>
            <p:ph type="dt" sz="half" idx="10"/>
          </p:nvPr>
        </p:nvSpPr>
        <p:spPr/>
        <p:txBody>
          <a:bodyPr/>
          <a:lstStyle/>
          <a:p>
            <a:fld id="{FFABA05C-7BAA-6A4C-8E58-F67EB62F73C0}" type="datetimeFigureOut">
              <a:rPr lang="en-US" smtClean="0">
                <a:solidFill>
                  <a:prstClr val="black">
                    <a:tint val="75000"/>
                  </a:prstClr>
                </a:solidFill>
              </a:rPr>
              <a:pPr/>
              <a:t>7/10/2019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9B2E40-8299-474D-AEC6-35785AEBDAA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5CF351B-3CD8-F648-AAB6-647778B6A4A3}"/>
              </a:ext>
            </a:extLst>
          </p:cNvPr>
          <p:cNvSpPr>
            <a:spLocks noGrp="1"/>
          </p:cNvSpPr>
          <p:nvPr>
            <p:ph type="sldNum" sz="quarter" idx="12"/>
          </p:nvPr>
        </p:nvSpPr>
        <p:spPr/>
        <p:txBody>
          <a:bodyPr/>
          <a:lstStyle/>
          <a:p>
            <a:fld id="{82D44AC4-8ABC-0149-9F6C-AA89AF85600D}"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7" name="Title Text"/>
          <p:cNvSpPr>
            <a:spLocks noGrp="1"/>
          </p:cNvSpPr>
          <p:nvPr>
            <p:ph type="title"/>
          </p:nvPr>
        </p:nvSpPr>
        <p:spPr>
          <a:xfrm>
            <a:off x="892969" y="526852"/>
            <a:ext cx="7358063" cy="1160859"/>
          </a:xfrm>
          <a:prstGeom prst="rect">
            <a:avLst/>
          </a:prstGeom>
          <a:effectLst/>
        </p:spPr>
        <p:txBody>
          <a:bodyPr/>
          <a:lstStyle>
            <a:lvl1pPr>
              <a:lnSpc>
                <a:spcPct val="100000"/>
              </a:lnSpc>
              <a:defRPr sz="4781" spc="0">
                <a:solidFill>
                  <a:srgbClr val="BCB08F"/>
                </a:solidFill>
                <a:effectLst>
                  <a:outerShdw blurRad="12700" dist="12700" dir="16200000" rotWithShape="0">
                    <a:srgbClr val="000000">
                      <a:alpha val="50000"/>
                    </a:srgbClr>
                  </a:outerShdw>
                </a:effectLst>
                <a:latin typeface="Hoefler Text"/>
                <a:ea typeface="Hoefler Text"/>
                <a:cs typeface="Hoefler Text"/>
                <a:sym typeface="Hoefler Text"/>
              </a:defRPr>
            </a:lvl1pPr>
          </a:lstStyle>
          <a:p>
            <a:r>
              <a:t>Title Text</a:t>
            </a:r>
          </a:p>
        </p:txBody>
      </p:sp>
      <p:sp>
        <p:nvSpPr>
          <p:cNvPr id="48" name="Body Level One…"/>
          <p:cNvSpPr>
            <a:spLocks noGrp="1"/>
          </p:cNvSpPr>
          <p:nvPr>
            <p:ph type="body" idx="1"/>
          </p:nvPr>
        </p:nvSpPr>
        <p:spPr>
          <a:xfrm>
            <a:off x="892969" y="2098477"/>
            <a:ext cx="7358063" cy="4018359"/>
          </a:xfrm>
          <a:prstGeom prst="rect">
            <a:avLst/>
          </a:prstGeom>
        </p:spPr>
        <p:txBody>
          <a:bodyPr/>
          <a:lstStyle>
            <a:lvl1pPr marL="294669" indent="-294669">
              <a:spcBef>
                <a:spcPts val="1969"/>
              </a:spcBef>
              <a:buBlip>
                <a:blip r:embed="rId3"/>
              </a:buBlip>
              <a:defRPr sz="2531"/>
            </a:lvl1pPr>
            <a:lvl2pPr marL="589338" indent="-294669">
              <a:spcBef>
                <a:spcPts val="1969"/>
              </a:spcBef>
              <a:buBlip>
                <a:blip r:embed="rId3"/>
              </a:buBlip>
              <a:defRPr sz="2531"/>
            </a:lvl2pPr>
            <a:lvl3pPr marL="884008" indent="-294669">
              <a:spcBef>
                <a:spcPts val="1969"/>
              </a:spcBef>
              <a:buBlip>
                <a:blip r:embed="rId3"/>
              </a:buBlip>
              <a:defRPr sz="2531"/>
            </a:lvl3pPr>
            <a:lvl4pPr marL="1178677" indent="-294669">
              <a:spcBef>
                <a:spcPts val="1969"/>
              </a:spcBef>
              <a:buBlip>
                <a:blip r:embed="rId3"/>
              </a:buBlip>
              <a:defRPr sz="2531"/>
            </a:lvl4pPr>
            <a:lvl5pPr marL="1473346" indent="-294669">
              <a:spcBef>
                <a:spcPts val="1969"/>
              </a:spcBef>
              <a:buBlip>
                <a:blip r:embed="rId3"/>
              </a:buBlip>
              <a:defRPr sz="2531"/>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3965343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9" name="Title Text"/>
          <p:cNvSpPr>
            <a:spLocks noGrp="1"/>
          </p:cNvSpPr>
          <p:nvPr>
            <p:ph type="title"/>
          </p:nvPr>
        </p:nvSpPr>
        <p:spPr>
          <a:xfrm>
            <a:off x="892969" y="526852"/>
            <a:ext cx="7358063" cy="1160859"/>
          </a:xfrm>
          <a:prstGeom prst="rect">
            <a:avLst/>
          </a:prstGeom>
          <a:effectLst/>
        </p:spPr>
        <p:txBody>
          <a:bodyPr/>
          <a:lstStyle>
            <a:lvl1pPr>
              <a:lnSpc>
                <a:spcPct val="100000"/>
              </a:lnSpc>
              <a:defRPr sz="4781" spc="0">
                <a:solidFill>
                  <a:srgbClr val="BCB08F"/>
                </a:solidFill>
                <a:effectLst>
                  <a:outerShdw blurRad="12700" dist="12700" dir="16200000" rotWithShape="0">
                    <a:srgbClr val="000000">
                      <a:alpha val="50000"/>
                    </a:srgbClr>
                  </a:outerShdw>
                </a:effectLst>
                <a:latin typeface="Hoefler Text"/>
                <a:ea typeface="Hoefler Text"/>
                <a:cs typeface="Hoefler Text"/>
                <a:sym typeface="Hoefler Text"/>
              </a:defRPr>
            </a:lvl1pPr>
          </a:lstStyle>
          <a:p>
            <a:r>
              <a:t>Title Text</a:t>
            </a:r>
          </a:p>
        </p:txBody>
      </p:sp>
      <p:sp>
        <p:nvSpPr>
          <p:cNvPr id="40"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70194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Photo - Horizontal">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Shape 21"/>
          <p:cNvSpPr>
            <a:spLocks noGrp="1"/>
          </p:cNvSpPr>
          <p:nvPr>
            <p:ph type="pic" sz="half" idx="13"/>
          </p:nvPr>
        </p:nvSpPr>
        <p:spPr>
          <a:xfrm>
            <a:off x="1669852" y="669727"/>
            <a:ext cx="5804297" cy="3875484"/>
          </a:xfrm>
          <a:prstGeom prst="rect">
            <a:avLst/>
          </a:prstGeom>
        </p:spPr>
        <p:txBody>
          <a:bodyPr lIns="91439" tIns="45719" rIns="91439" bIns="45719" anchor="t">
            <a:noAutofit/>
          </a:bodyPr>
          <a:lstStyle/>
          <a:p>
            <a:endParaRPr/>
          </a:p>
        </p:txBody>
      </p:sp>
      <p:sp>
        <p:nvSpPr>
          <p:cNvPr id="12" name="Title Text"/>
          <p:cNvSpPr>
            <a:spLocks noGrp="1"/>
          </p:cNvSpPr>
          <p:nvPr>
            <p:ph type="title"/>
          </p:nvPr>
        </p:nvSpPr>
        <p:spPr>
          <a:xfrm>
            <a:off x="1294805" y="4911328"/>
            <a:ext cx="6554391" cy="866180"/>
          </a:xfrm>
          <a:prstGeom prst="rect">
            <a:avLst/>
          </a:prstGeom>
          <a:effectLst/>
        </p:spPr>
        <p:txBody>
          <a:bodyPr/>
          <a:lstStyle>
            <a:lvl1pPr>
              <a:lnSpc>
                <a:spcPct val="100000"/>
              </a:lnSpc>
              <a:defRPr sz="5344" spc="0">
                <a:solidFill>
                  <a:srgbClr val="F4D799"/>
                </a:solidFill>
                <a:effectLst>
                  <a:outerShdw blurRad="25400" dist="25400" dir="16200000" rotWithShape="0">
                    <a:srgbClr val="000000">
                      <a:alpha val="34000"/>
                    </a:srgbClr>
                  </a:outerShdw>
                </a:effectLst>
                <a:latin typeface="Hoefler Text"/>
                <a:ea typeface="Hoefler Text"/>
                <a:cs typeface="Hoefler Text"/>
                <a:sym typeface="Hoefler Text"/>
              </a:defRPr>
            </a:lvl1pPr>
          </a:lstStyle>
          <a:p>
            <a:r>
              <a:t>Title Text</a:t>
            </a:r>
          </a:p>
        </p:txBody>
      </p:sp>
      <p:sp>
        <p:nvSpPr>
          <p:cNvPr id="13" name="Body Level One…"/>
          <p:cNvSpPr>
            <a:spLocks noGrp="1"/>
          </p:cNvSpPr>
          <p:nvPr>
            <p:ph type="body" sz="quarter" idx="1"/>
          </p:nvPr>
        </p:nvSpPr>
        <p:spPr>
          <a:xfrm>
            <a:off x="1294805" y="5768578"/>
            <a:ext cx="6554391" cy="455414"/>
          </a:xfrm>
          <a:prstGeom prst="rect">
            <a:avLst/>
          </a:prstGeom>
        </p:spPr>
        <p:txBody>
          <a:bodyPr anchor="t"/>
          <a:lstStyle>
            <a:lvl1pPr marL="0" indent="0" algn="ctr">
              <a:spcBef>
                <a:spcPts val="0"/>
              </a:spcBef>
              <a:buSzTx/>
              <a:buNone/>
              <a:defRPr sz="2391">
                <a:solidFill>
                  <a:srgbClr val="C8AF7B"/>
                </a:solidFill>
                <a:effectLst>
                  <a:outerShdw blurRad="25400" dist="12700" dir="16200000" rotWithShape="0">
                    <a:srgbClr val="000000">
                      <a:alpha val="48000"/>
                    </a:srgbClr>
                  </a:outerShdw>
                </a:effectLst>
              </a:defRPr>
            </a:lvl1pPr>
            <a:lvl2pPr marL="0" indent="0" algn="ctr">
              <a:spcBef>
                <a:spcPts val="0"/>
              </a:spcBef>
              <a:buSzTx/>
              <a:buNone/>
              <a:defRPr sz="2391">
                <a:solidFill>
                  <a:srgbClr val="C8AF7B"/>
                </a:solidFill>
                <a:effectLst>
                  <a:outerShdw blurRad="25400" dist="12700" dir="16200000" rotWithShape="0">
                    <a:srgbClr val="000000">
                      <a:alpha val="48000"/>
                    </a:srgbClr>
                  </a:outerShdw>
                </a:effectLst>
              </a:defRPr>
            </a:lvl2pPr>
            <a:lvl3pPr marL="0" indent="0" algn="ctr">
              <a:spcBef>
                <a:spcPts val="0"/>
              </a:spcBef>
              <a:buSzTx/>
              <a:buNone/>
              <a:defRPr sz="2391">
                <a:solidFill>
                  <a:srgbClr val="C8AF7B"/>
                </a:solidFill>
                <a:effectLst>
                  <a:outerShdw blurRad="25400" dist="12700" dir="16200000" rotWithShape="0">
                    <a:srgbClr val="000000">
                      <a:alpha val="48000"/>
                    </a:srgbClr>
                  </a:outerShdw>
                </a:effectLst>
              </a:defRPr>
            </a:lvl3pPr>
            <a:lvl4pPr marL="0" indent="0" algn="ctr">
              <a:spcBef>
                <a:spcPts val="0"/>
              </a:spcBef>
              <a:buSzTx/>
              <a:buNone/>
              <a:defRPr sz="2391">
                <a:solidFill>
                  <a:srgbClr val="C8AF7B"/>
                </a:solidFill>
                <a:effectLst>
                  <a:outerShdw blurRad="25400" dist="12700" dir="16200000" rotWithShape="0">
                    <a:srgbClr val="000000">
                      <a:alpha val="48000"/>
                    </a:srgbClr>
                  </a:outerShdw>
                </a:effectLst>
              </a:defRPr>
            </a:lvl4pPr>
            <a:lvl5pPr marL="0" indent="0" algn="ctr">
              <a:spcBef>
                <a:spcPts val="0"/>
              </a:spcBef>
              <a:buSzTx/>
              <a:buNone/>
              <a:defRPr sz="2391">
                <a:solidFill>
                  <a:srgbClr val="C8AF7B"/>
                </a:solidFill>
                <a:effectLst>
                  <a:outerShdw blurRad="25400" dist="12700" dir="16200000" rotWithShape="0">
                    <a:srgbClr val="000000">
                      <a:alpha val="48000"/>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a:spLocks noGrp="1"/>
          </p:cNvSpPr>
          <p:nvPr>
            <p:ph type="sldNum" sz="quarter" idx="2"/>
          </p:nvPr>
        </p:nvSpPr>
        <p:spPr>
          <a:xfrm>
            <a:off x="4400135" y="6581180"/>
            <a:ext cx="330219" cy="318933"/>
          </a:xfrm>
          <a:prstGeom prst="rect">
            <a:avLst/>
          </a:prstGeom>
        </p:spPr>
        <p:txBody>
          <a:bodyPr/>
          <a:lstStyle>
            <a:lvl1pPr>
              <a:defRPr i="1">
                <a:solidFill>
                  <a:srgbClr val="F4E1B9"/>
                </a:solidFill>
              </a:defRPr>
            </a:lvl1p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1" name="Title Text"/>
          <p:cNvSpPr>
            <a:spLocks noGrp="1"/>
          </p:cNvSpPr>
          <p:nvPr>
            <p:ph type="title"/>
          </p:nvPr>
        </p:nvSpPr>
        <p:spPr>
          <a:xfrm>
            <a:off x="892969" y="2652117"/>
            <a:ext cx="7358063" cy="1553766"/>
          </a:xfrm>
          <a:prstGeom prst="rect">
            <a:avLst/>
          </a:prstGeom>
          <a:effectLst/>
        </p:spPr>
        <p:txBody>
          <a:bodyPr/>
          <a:lstStyle>
            <a:lvl1pPr>
              <a:lnSpc>
                <a:spcPct val="100000"/>
              </a:lnSpc>
              <a:defRPr sz="4781" spc="0">
                <a:solidFill>
                  <a:srgbClr val="BCB08F"/>
                </a:solidFill>
                <a:effectLst>
                  <a:outerShdw blurRad="12700" dist="12700" dir="16200000" rotWithShape="0">
                    <a:srgbClr val="000000">
                      <a:alpha val="50000"/>
                    </a:srgbClr>
                  </a:outerShdw>
                </a:effectLst>
                <a:latin typeface="Hoefler Text"/>
                <a:ea typeface="Hoefler Text"/>
                <a:cs typeface="Hoefler Text"/>
                <a:sym typeface="Hoefler Text"/>
              </a:defRPr>
            </a:lvl1pPr>
          </a:lstStyle>
          <a:p>
            <a:r>
              <a:t>Title Text</a:t>
            </a:r>
          </a:p>
        </p:txBody>
      </p:sp>
      <p:sp>
        <p:nvSpPr>
          <p:cNvPr id="22"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9" name="Title Text"/>
          <p:cNvSpPr>
            <a:spLocks noGrp="1"/>
          </p:cNvSpPr>
          <p:nvPr>
            <p:ph type="title"/>
          </p:nvPr>
        </p:nvSpPr>
        <p:spPr>
          <a:xfrm>
            <a:off x="892969" y="526852"/>
            <a:ext cx="7358063" cy="1160859"/>
          </a:xfrm>
          <a:prstGeom prst="rect">
            <a:avLst/>
          </a:prstGeom>
          <a:effectLst/>
        </p:spPr>
        <p:txBody>
          <a:bodyPr/>
          <a:lstStyle>
            <a:lvl1pPr>
              <a:lnSpc>
                <a:spcPct val="100000"/>
              </a:lnSpc>
              <a:defRPr sz="4781" spc="0">
                <a:solidFill>
                  <a:srgbClr val="BCB08F"/>
                </a:solidFill>
                <a:effectLst>
                  <a:outerShdw blurRad="12700" dist="12700" dir="16200000" rotWithShape="0">
                    <a:srgbClr val="000000">
                      <a:alpha val="50000"/>
                    </a:srgbClr>
                  </a:outerShdw>
                </a:effectLst>
                <a:latin typeface="Hoefler Text"/>
                <a:ea typeface="Hoefler Text"/>
                <a:cs typeface="Hoefler Text"/>
                <a:sym typeface="Hoefler Text"/>
              </a:defRPr>
            </a:lvl1pPr>
          </a:lstStyle>
          <a:p>
            <a:r>
              <a:t>Title Text</a:t>
            </a:r>
          </a:p>
        </p:txBody>
      </p:sp>
      <p:sp>
        <p:nvSpPr>
          <p:cNvPr id="40"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7" name="Title Text"/>
          <p:cNvSpPr>
            <a:spLocks noGrp="1"/>
          </p:cNvSpPr>
          <p:nvPr>
            <p:ph type="title"/>
          </p:nvPr>
        </p:nvSpPr>
        <p:spPr>
          <a:xfrm>
            <a:off x="892969" y="526852"/>
            <a:ext cx="7358063" cy="1160859"/>
          </a:xfrm>
          <a:prstGeom prst="rect">
            <a:avLst/>
          </a:prstGeom>
          <a:effectLst/>
        </p:spPr>
        <p:txBody>
          <a:bodyPr/>
          <a:lstStyle>
            <a:lvl1pPr>
              <a:lnSpc>
                <a:spcPct val="100000"/>
              </a:lnSpc>
              <a:defRPr sz="4781" spc="0">
                <a:solidFill>
                  <a:srgbClr val="BCB08F"/>
                </a:solidFill>
                <a:effectLst>
                  <a:outerShdw blurRad="12700" dist="12700" dir="16200000" rotWithShape="0">
                    <a:srgbClr val="000000">
                      <a:alpha val="50000"/>
                    </a:srgbClr>
                  </a:outerShdw>
                </a:effectLst>
                <a:latin typeface="Hoefler Text"/>
                <a:ea typeface="Hoefler Text"/>
                <a:cs typeface="Hoefler Text"/>
                <a:sym typeface="Hoefler Text"/>
              </a:defRPr>
            </a:lvl1pPr>
          </a:lstStyle>
          <a:p>
            <a:r>
              <a:t>Title Text</a:t>
            </a:r>
          </a:p>
        </p:txBody>
      </p:sp>
      <p:sp>
        <p:nvSpPr>
          <p:cNvPr id="48" name="Body Level One…"/>
          <p:cNvSpPr>
            <a:spLocks noGrp="1"/>
          </p:cNvSpPr>
          <p:nvPr>
            <p:ph type="body" idx="1"/>
          </p:nvPr>
        </p:nvSpPr>
        <p:spPr>
          <a:xfrm>
            <a:off x="892969" y="2098477"/>
            <a:ext cx="7358063" cy="4018359"/>
          </a:xfrm>
          <a:prstGeom prst="rect">
            <a:avLst/>
          </a:prstGeom>
        </p:spPr>
        <p:txBody>
          <a:bodyPr/>
          <a:lstStyle>
            <a:lvl1pPr marL="294669" indent="-294669">
              <a:spcBef>
                <a:spcPts val="1969"/>
              </a:spcBef>
              <a:buBlip>
                <a:blip r:embed="rId3"/>
              </a:buBlip>
              <a:defRPr sz="2531"/>
            </a:lvl1pPr>
            <a:lvl2pPr marL="589338" indent="-294669">
              <a:spcBef>
                <a:spcPts val="1969"/>
              </a:spcBef>
              <a:buBlip>
                <a:blip r:embed="rId3"/>
              </a:buBlip>
              <a:defRPr sz="2531"/>
            </a:lvl2pPr>
            <a:lvl3pPr marL="884008" indent="-294669">
              <a:spcBef>
                <a:spcPts val="1969"/>
              </a:spcBef>
              <a:buBlip>
                <a:blip r:embed="rId3"/>
              </a:buBlip>
              <a:defRPr sz="2531"/>
            </a:lvl3pPr>
            <a:lvl4pPr marL="1178677" indent="-294669">
              <a:spcBef>
                <a:spcPts val="1969"/>
              </a:spcBef>
              <a:buBlip>
                <a:blip r:embed="rId3"/>
              </a:buBlip>
              <a:defRPr sz="2531"/>
            </a:lvl4pPr>
            <a:lvl5pPr marL="1473346" indent="-294669">
              <a:spcBef>
                <a:spcPts val="1969"/>
              </a:spcBef>
              <a:buBlip>
                <a:blip r:embed="rId3"/>
              </a:buBlip>
              <a:defRPr sz="2531"/>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6" name="Shape 66"/>
          <p:cNvSpPr>
            <a:spLocks noGrp="1"/>
          </p:cNvSpPr>
          <p:nvPr>
            <p:ph type="pic" sz="quarter" idx="13"/>
          </p:nvPr>
        </p:nvSpPr>
        <p:spPr>
          <a:xfrm>
            <a:off x="5322094" y="2321719"/>
            <a:ext cx="2678906" cy="3571875"/>
          </a:xfrm>
          <a:prstGeom prst="rect">
            <a:avLst/>
          </a:prstGeom>
        </p:spPr>
        <p:txBody>
          <a:bodyPr lIns="91439" tIns="45719" rIns="91439" bIns="45719" anchor="t">
            <a:noAutofit/>
          </a:bodyPr>
          <a:lstStyle/>
          <a:p>
            <a:endParaRPr/>
          </a:p>
        </p:txBody>
      </p:sp>
      <p:sp>
        <p:nvSpPr>
          <p:cNvPr id="57" name="Title Text"/>
          <p:cNvSpPr>
            <a:spLocks noGrp="1"/>
          </p:cNvSpPr>
          <p:nvPr>
            <p:ph type="title"/>
          </p:nvPr>
        </p:nvSpPr>
        <p:spPr>
          <a:xfrm>
            <a:off x="892969" y="526852"/>
            <a:ext cx="7358063" cy="1160859"/>
          </a:xfrm>
          <a:prstGeom prst="rect">
            <a:avLst/>
          </a:prstGeom>
          <a:effectLst/>
        </p:spPr>
        <p:txBody>
          <a:bodyPr/>
          <a:lstStyle>
            <a:lvl1pPr>
              <a:lnSpc>
                <a:spcPct val="100000"/>
              </a:lnSpc>
              <a:defRPr sz="4781" spc="0">
                <a:solidFill>
                  <a:srgbClr val="BCB08F"/>
                </a:solidFill>
                <a:effectLst>
                  <a:outerShdw blurRad="12700" dist="12700" dir="16200000" rotWithShape="0">
                    <a:srgbClr val="000000">
                      <a:alpha val="50000"/>
                    </a:srgbClr>
                  </a:outerShdw>
                </a:effectLst>
                <a:latin typeface="Hoefler Text"/>
                <a:ea typeface="Hoefler Text"/>
                <a:cs typeface="Hoefler Text"/>
                <a:sym typeface="Hoefler Text"/>
              </a:defRPr>
            </a:lvl1pPr>
          </a:lstStyle>
          <a:p>
            <a:r>
              <a:t>Title Text</a:t>
            </a:r>
          </a:p>
        </p:txBody>
      </p:sp>
      <p:sp>
        <p:nvSpPr>
          <p:cNvPr id="58" name="Body Level One…"/>
          <p:cNvSpPr>
            <a:spLocks noGrp="1"/>
          </p:cNvSpPr>
          <p:nvPr>
            <p:ph type="body" sz="half" idx="1"/>
          </p:nvPr>
        </p:nvSpPr>
        <p:spPr>
          <a:xfrm>
            <a:off x="892969" y="2098477"/>
            <a:ext cx="3696891" cy="4018359"/>
          </a:xfrm>
          <a:prstGeom prst="rect">
            <a:avLst/>
          </a:prstGeom>
        </p:spPr>
        <p:txBody>
          <a:bodyPr/>
          <a:lstStyle>
            <a:lvl1pPr marL="294669" indent="-294669">
              <a:spcBef>
                <a:spcPts val="1969"/>
              </a:spcBef>
              <a:buBlip>
                <a:blip r:embed="rId3"/>
              </a:buBlip>
              <a:defRPr sz="2531"/>
            </a:lvl1pPr>
            <a:lvl2pPr marL="589338" indent="-294669">
              <a:spcBef>
                <a:spcPts val="1969"/>
              </a:spcBef>
              <a:buBlip>
                <a:blip r:embed="rId3"/>
              </a:buBlip>
              <a:defRPr sz="2531"/>
            </a:lvl2pPr>
            <a:lvl3pPr marL="884008" indent="-294669">
              <a:spcBef>
                <a:spcPts val="1969"/>
              </a:spcBef>
              <a:buBlip>
                <a:blip r:embed="rId3"/>
              </a:buBlip>
              <a:defRPr sz="2531"/>
            </a:lvl3pPr>
            <a:lvl4pPr marL="1178677" indent="-294669">
              <a:spcBef>
                <a:spcPts val="1969"/>
              </a:spcBef>
              <a:buBlip>
                <a:blip r:embed="rId3"/>
              </a:buBlip>
              <a:defRPr sz="2531"/>
            </a:lvl4pPr>
            <a:lvl5pPr marL="1473346" indent="-294669">
              <a:spcBef>
                <a:spcPts val="1969"/>
              </a:spcBef>
              <a:buBlip>
                <a:blip r:embed="rId3"/>
              </a:buBlip>
              <a:defRPr sz="2531"/>
            </a:lvl5pPr>
          </a:lstStyle>
          <a:p>
            <a:r>
              <a:t>Body Level One</a:t>
            </a:r>
          </a:p>
          <a:p>
            <a:pPr lvl="1"/>
            <a:r>
              <a:t>Body Level Two</a:t>
            </a:r>
          </a:p>
          <a:p>
            <a:pPr lvl="2"/>
            <a:r>
              <a:t>Body Level Three</a:t>
            </a:r>
          </a:p>
          <a:p>
            <a:pPr lvl="3"/>
            <a:r>
              <a:t>Body Level Four</a:t>
            </a:r>
          </a:p>
          <a:p>
            <a:pPr lvl="4"/>
            <a:r>
              <a:t>Body Level Five</a:t>
            </a:r>
          </a:p>
        </p:txBody>
      </p:sp>
      <p:sp>
        <p:nvSpPr>
          <p:cNvPr id="59"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66" name="Body Level One…"/>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7"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2F64FE-9203-204D-9C0C-1DB0C670BC52}"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589FC-EC47-9D4A-9E17-809E12C533CE}" type="slidenum">
              <a:rPr lang="en-US" smtClean="0"/>
              <a:t>‹#›</a:t>
            </a:fld>
            <a:endParaRPr lang="en-US"/>
          </a:p>
        </p:txBody>
      </p:sp>
    </p:spTree>
    <p:extLst>
      <p:ext uri="{BB962C8B-B14F-4D97-AF65-F5344CB8AC3E}">
        <p14:creationId xmlns:p14="http://schemas.microsoft.com/office/powerpoint/2010/main" val="3991783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74" name="Shape 84"/>
          <p:cNvSpPr>
            <a:spLocks noGrp="1"/>
          </p:cNvSpPr>
          <p:nvPr>
            <p:ph type="pic" sz="quarter" idx="13"/>
          </p:nvPr>
        </p:nvSpPr>
        <p:spPr>
          <a:xfrm>
            <a:off x="4724830" y="3509195"/>
            <a:ext cx="3804048" cy="2678909"/>
          </a:xfrm>
          <a:prstGeom prst="rect">
            <a:avLst/>
          </a:prstGeom>
        </p:spPr>
        <p:txBody>
          <a:bodyPr lIns="91439" tIns="45719" rIns="91439" bIns="45719" anchor="t">
            <a:noAutofit/>
          </a:bodyPr>
          <a:lstStyle/>
          <a:p>
            <a:endParaRPr/>
          </a:p>
        </p:txBody>
      </p:sp>
      <p:sp>
        <p:nvSpPr>
          <p:cNvPr id="75" name="Shape 85"/>
          <p:cNvSpPr>
            <a:spLocks noGrp="1"/>
          </p:cNvSpPr>
          <p:nvPr>
            <p:ph type="pic" sz="quarter" idx="14"/>
          </p:nvPr>
        </p:nvSpPr>
        <p:spPr>
          <a:xfrm>
            <a:off x="4724830" y="660625"/>
            <a:ext cx="3804048" cy="2678909"/>
          </a:xfrm>
          <a:prstGeom prst="rect">
            <a:avLst/>
          </a:prstGeom>
        </p:spPr>
        <p:txBody>
          <a:bodyPr lIns="91439" tIns="45719" rIns="91439" bIns="45719" anchor="t">
            <a:noAutofit/>
          </a:bodyPr>
          <a:lstStyle/>
          <a:p>
            <a:endParaRPr/>
          </a:p>
        </p:txBody>
      </p:sp>
      <p:sp>
        <p:nvSpPr>
          <p:cNvPr id="76" name="Shape 86"/>
          <p:cNvSpPr>
            <a:spLocks noGrp="1"/>
          </p:cNvSpPr>
          <p:nvPr>
            <p:ph type="pic" sz="half" idx="15"/>
          </p:nvPr>
        </p:nvSpPr>
        <p:spPr>
          <a:xfrm>
            <a:off x="688825" y="660797"/>
            <a:ext cx="3866558" cy="5527477"/>
          </a:xfrm>
          <a:prstGeom prst="rect">
            <a:avLst/>
          </a:prstGeom>
        </p:spPr>
        <p:txBody>
          <a:bodyPr lIns="91439" tIns="45719" rIns="91439" bIns="45719" anchor="t">
            <a:noAutofit/>
          </a:bodyPr>
          <a:lstStyle/>
          <a:p>
            <a:endParaRPr/>
          </a:p>
        </p:txBody>
      </p:sp>
      <p:sp>
        <p:nvSpPr>
          <p:cNvPr id="77"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84" name="Body Level One…"/>
          <p:cNvSpPr>
            <a:spLocks noGrp="1"/>
          </p:cNvSpPr>
          <p:nvPr>
            <p:ph type="body" sz="quarter" idx="1"/>
          </p:nvPr>
        </p:nvSpPr>
        <p:spPr>
          <a:xfrm>
            <a:off x="892969" y="4473774"/>
            <a:ext cx="7358063" cy="330398"/>
          </a:xfrm>
          <a:prstGeom prst="rect">
            <a:avLst/>
          </a:prstGeom>
        </p:spPr>
        <p:txBody>
          <a:bodyPr anchor="t"/>
          <a:lstStyle>
            <a:lvl1pPr marL="0" indent="0" algn="ctr">
              <a:lnSpc>
                <a:spcPct val="100000"/>
              </a:lnSpc>
              <a:spcBef>
                <a:spcPts val="0"/>
              </a:spcBef>
              <a:buSzTx/>
              <a:buNone/>
              <a:defRPr sz="1687"/>
            </a:lvl1pPr>
            <a:lvl2pPr marL="533211" indent="-193895" algn="ctr">
              <a:lnSpc>
                <a:spcPct val="100000"/>
              </a:lnSpc>
              <a:spcBef>
                <a:spcPts val="0"/>
              </a:spcBef>
              <a:buBlip>
                <a:blip r:embed="rId2"/>
              </a:buBlip>
              <a:defRPr sz="1687"/>
            </a:lvl2pPr>
            <a:lvl3pPr marL="872526" indent="-193894" algn="ctr">
              <a:lnSpc>
                <a:spcPct val="100000"/>
              </a:lnSpc>
              <a:spcBef>
                <a:spcPts val="0"/>
              </a:spcBef>
              <a:buBlip>
                <a:blip r:embed="rId2"/>
              </a:buBlip>
              <a:defRPr sz="1687"/>
            </a:lvl3pPr>
            <a:lvl4pPr marL="1211842" indent="-193894" algn="ctr">
              <a:lnSpc>
                <a:spcPct val="100000"/>
              </a:lnSpc>
              <a:spcBef>
                <a:spcPts val="0"/>
              </a:spcBef>
              <a:buBlip>
                <a:blip r:embed="rId2"/>
              </a:buBlip>
              <a:defRPr sz="1687"/>
            </a:lvl4pPr>
            <a:lvl5pPr marL="1551158" indent="-193894" algn="ctr">
              <a:lnSpc>
                <a:spcPct val="100000"/>
              </a:lnSpc>
              <a:spcBef>
                <a:spcPts val="0"/>
              </a:spcBef>
              <a:buBlip>
                <a:blip r:embed="rId2"/>
              </a:buBlip>
              <a:defRPr sz="1687"/>
            </a:lvl5pPr>
          </a:lstStyle>
          <a:p>
            <a:r>
              <a:t>Body Level One</a:t>
            </a:r>
          </a:p>
          <a:p>
            <a:pPr lvl="1"/>
            <a:r>
              <a:t>Body Level Two</a:t>
            </a:r>
          </a:p>
          <a:p>
            <a:pPr lvl="2"/>
            <a:r>
              <a:t>Body Level Three</a:t>
            </a:r>
          </a:p>
          <a:p>
            <a:pPr lvl="3"/>
            <a:r>
              <a:t>Body Level Four</a:t>
            </a:r>
          </a:p>
          <a:p>
            <a:pPr lvl="4"/>
            <a:r>
              <a:t>Body Level Five</a:t>
            </a:r>
          </a:p>
        </p:txBody>
      </p:sp>
      <p:sp>
        <p:nvSpPr>
          <p:cNvPr id="85" name="Shape 95"/>
          <p:cNvSpPr>
            <a:spLocks noGrp="1"/>
          </p:cNvSpPr>
          <p:nvPr>
            <p:ph type="body" sz="quarter" idx="13"/>
          </p:nvPr>
        </p:nvSpPr>
        <p:spPr>
          <a:xfrm>
            <a:off x="892969" y="2982516"/>
            <a:ext cx="7358063" cy="517922"/>
          </a:xfrm>
          <a:prstGeom prst="rect">
            <a:avLst/>
          </a:prstGeom>
        </p:spPr>
        <p:txBody>
          <a:bodyPr/>
          <a:lstStyle>
            <a:lvl1pPr marL="470378" indent="-247145">
              <a:lnSpc>
                <a:spcPct val="100000"/>
              </a:lnSpc>
              <a:spcBef>
                <a:spcPts val="2812"/>
              </a:spcBef>
              <a:buSzPct val="48000"/>
              <a:buBlip>
                <a:blip r:embed="rId3"/>
              </a:buBlip>
              <a:defRPr sz="4000" i="0">
                <a:solidFill>
                  <a:srgbClr val="000000"/>
                </a:solidFill>
                <a:effectLst/>
                <a:latin typeface="Cochin"/>
                <a:ea typeface="Cochin"/>
                <a:cs typeface="Cochin"/>
                <a:sym typeface="Cochin"/>
              </a:defRPr>
            </a:lvl1pPr>
          </a:lstStyle>
          <a:p>
            <a:pPr marL="669006" indent="-351507">
              <a:lnSpc>
                <a:spcPct val="100000"/>
              </a:lnSpc>
              <a:spcBef>
                <a:spcPts val="4000"/>
              </a:spcBef>
              <a:buSzPct val="48000"/>
              <a:buBlip>
                <a:blip r:embed="rId3"/>
              </a:buBlip>
              <a:defRPr sz="4000" i="0">
                <a:solidFill>
                  <a:srgbClr val="000000"/>
                </a:solidFill>
                <a:effectLst/>
                <a:latin typeface="Cochin"/>
                <a:ea typeface="Cochin"/>
                <a:cs typeface="Cochin"/>
                <a:sym typeface="Cochin"/>
              </a:defRPr>
            </a:pPr>
            <a:endParaRPr/>
          </a:p>
        </p:txBody>
      </p:sp>
      <p:sp>
        <p:nvSpPr>
          <p:cNvPr id="86"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1"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Title - Top">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8" name="Title Text"/>
          <p:cNvSpPr>
            <a:spLocks noGrp="1"/>
          </p:cNvSpPr>
          <p:nvPr>
            <p:ph type="title"/>
          </p:nvPr>
        </p:nvSpPr>
        <p:spPr>
          <a:xfrm>
            <a:off x="776883" y="401836"/>
            <a:ext cx="7590234" cy="1660922"/>
          </a:xfrm>
          <a:prstGeom prst="rect">
            <a:avLst/>
          </a:prstGeom>
          <a:effectLst/>
        </p:spPr>
        <p:txBody>
          <a:bodyPr/>
          <a:lstStyle>
            <a:lvl1pPr>
              <a:lnSpc>
                <a:spcPct val="100000"/>
              </a:lnSpc>
              <a:defRPr sz="5344" spc="0">
                <a:solidFill>
                  <a:srgbClr val="85604A"/>
                </a:solidFill>
                <a:latin typeface="Didot"/>
                <a:ea typeface="Didot"/>
                <a:cs typeface="Didot"/>
                <a:sym typeface="Didot"/>
              </a:defRPr>
            </a:lvl1pPr>
          </a:lstStyle>
          <a:p>
            <a:r>
              <a:t>Title Text</a:t>
            </a:r>
          </a:p>
        </p:txBody>
      </p:sp>
      <p:sp>
        <p:nvSpPr>
          <p:cNvPr id="109" name="Slide Number"/>
          <p:cNvSpPr>
            <a:spLocks noGrp="1"/>
          </p:cNvSpPr>
          <p:nvPr>
            <p:ph type="sldNum" sz="quarter" idx="2"/>
          </p:nvPr>
        </p:nvSpPr>
        <p:spPr>
          <a:xfrm>
            <a:off x="4437983" y="6554391"/>
            <a:ext cx="275717" cy="297389"/>
          </a:xfrm>
          <a:prstGeom prst="rect">
            <a:avLst/>
          </a:prstGeom>
        </p:spPr>
        <p:txBody>
          <a:bodyPr/>
          <a:lstStyle>
            <a:lvl1pPr>
              <a:defRPr sz="1266">
                <a:solidFill>
                  <a:srgbClr val="51573F"/>
                </a:solidFill>
                <a:latin typeface="Didot"/>
                <a:ea typeface="Didot"/>
                <a:cs typeface="Didot"/>
                <a:sym typeface="Didot"/>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30" name="Slide Number"/>
          <p:cNvSpPr>
            <a:spLocks noGrp="1"/>
          </p:cNvSpPr>
          <p:nvPr>
            <p:ph type="sldNum" sz="quarter" idx="2"/>
          </p:nvPr>
        </p:nvSpPr>
        <p:spPr>
          <a:xfrm>
            <a:off x="8136130" y="6248400"/>
            <a:ext cx="322072" cy="326111"/>
          </a:xfrm>
          <a:prstGeom prst="rect">
            <a:avLst/>
          </a:prstGeom>
        </p:spPr>
        <p:txBody>
          <a:bodyPr lIns="65022" tIns="65022" rIns="65022" bIns="65022"/>
          <a:lstStyle>
            <a:lvl1pPr algn="r" defTabSz="642915">
              <a:defRPr sz="1266" b="0">
                <a:solidFill>
                  <a:srgbClr val="000000"/>
                </a:solidFill>
                <a:uFill>
                  <a:solidFill>
                    <a:srgbClr val="000000"/>
                  </a:solidFill>
                </a:uFill>
                <a:latin typeface="Times New Roman"/>
                <a:ea typeface="Times New Roman"/>
                <a:cs typeface="Times New Roman"/>
                <a:sym typeface="Times New Roman"/>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_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37" name="Slide Number"/>
          <p:cNvSpPr>
            <a:spLocks noGrp="1"/>
          </p:cNvSpPr>
          <p:nvPr>
            <p:ph type="sldNum" sz="quarter" idx="2"/>
          </p:nvPr>
        </p:nvSpPr>
        <p:spPr>
          <a:xfrm>
            <a:off x="8364730" y="6248400"/>
            <a:ext cx="322072" cy="326111"/>
          </a:xfrm>
          <a:prstGeom prst="rect">
            <a:avLst/>
          </a:prstGeom>
        </p:spPr>
        <p:txBody>
          <a:bodyPr lIns="65022" tIns="65022" rIns="65022" bIns="65022"/>
          <a:lstStyle>
            <a:lvl1pPr algn="r" defTabSz="642915">
              <a:defRPr sz="1266" b="0">
                <a:solidFill>
                  <a:srgbClr val="000000"/>
                </a:solidFill>
                <a:uFill>
                  <a:solidFill>
                    <a:srgbClr val="000000"/>
                  </a:solidFill>
                </a:uFill>
                <a:latin typeface="Times New Roman"/>
                <a:ea typeface="Times New Roman"/>
                <a:cs typeface="Times New Roman"/>
                <a:sym typeface="Times New Roman"/>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2_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44" name="Slide Number"/>
          <p:cNvSpPr>
            <a:spLocks noGrp="1"/>
          </p:cNvSpPr>
          <p:nvPr>
            <p:ph type="sldNum" sz="quarter" idx="2"/>
          </p:nvPr>
        </p:nvSpPr>
        <p:spPr>
          <a:xfrm>
            <a:off x="8422306" y="6248400"/>
            <a:ext cx="264496" cy="259623"/>
          </a:xfrm>
          <a:prstGeom prst="rect">
            <a:avLst/>
          </a:prstGeom>
        </p:spPr>
        <p:txBody>
          <a:bodyPr lIns="0" tIns="0" rIns="0" bIns="0"/>
          <a:lstStyle>
            <a:lvl1pPr algn="r" defTabSz="321457">
              <a:defRPr sz="1687" b="0">
                <a:solidFill>
                  <a:srgbClr val="000000"/>
                </a:solidFill>
                <a:latin typeface="+mn-lt"/>
                <a:ea typeface="+mn-ea"/>
                <a:cs typeface="+mn-cs"/>
                <a:sym typeface="Helvetica"/>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3_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51" name="Slide Number"/>
          <p:cNvSpPr>
            <a:spLocks noGrp="1"/>
          </p:cNvSpPr>
          <p:nvPr>
            <p:ph type="sldNum" sz="quarter" idx="2"/>
          </p:nvPr>
        </p:nvSpPr>
        <p:spPr>
          <a:xfrm>
            <a:off x="8136130" y="6248400"/>
            <a:ext cx="322072" cy="326111"/>
          </a:xfrm>
          <a:prstGeom prst="rect">
            <a:avLst/>
          </a:prstGeom>
        </p:spPr>
        <p:txBody>
          <a:bodyPr lIns="65022" tIns="65022" rIns="65022" bIns="65022"/>
          <a:lstStyle>
            <a:lvl1pPr algn="r" defTabSz="642915">
              <a:defRPr sz="1266" b="0">
                <a:solidFill>
                  <a:srgbClr val="000000"/>
                </a:solidFill>
                <a:uFill>
                  <a:solidFill>
                    <a:srgbClr val="000000"/>
                  </a:solidFill>
                </a:uFill>
                <a:latin typeface="Times New Roman"/>
                <a:ea typeface="Times New Roman"/>
                <a:cs typeface="Times New Roman"/>
                <a:sym typeface="Times New Roman"/>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4_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58" name="Slide Number"/>
          <p:cNvSpPr>
            <a:spLocks noGrp="1"/>
          </p:cNvSpPr>
          <p:nvPr>
            <p:ph type="sldNum" sz="quarter" idx="2"/>
          </p:nvPr>
        </p:nvSpPr>
        <p:spPr>
          <a:xfrm>
            <a:off x="8136130" y="6248400"/>
            <a:ext cx="322072" cy="326111"/>
          </a:xfrm>
          <a:prstGeom prst="rect">
            <a:avLst/>
          </a:prstGeom>
        </p:spPr>
        <p:txBody>
          <a:bodyPr lIns="65022" tIns="65022" rIns="65022" bIns="65022"/>
          <a:lstStyle>
            <a:lvl1pPr algn="r" defTabSz="642915">
              <a:defRPr sz="1266" b="0">
                <a:solidFill>
                  <a:srgbClr val="000000"/>
                </a:solidFill>
                <a:uFill>
                  <a:solidFill>
                    <a:srgbClr val="000000"/>
                  </a:solidFill>
                </a:uFill>
                <a:latin typeface="Times New Roman"/>
                <a:ea typeface="Times New Roman"/>
                <a:cs typeface="Times New Roman"/>
                <a:sym typeface="Times New Roman"/>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5_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65" name="Slide Number"/>
          <p:cNvSpPr>
            <a:spLocks noGrp="1"/>
          </p:cNvSpPr>
          <p:nvPr>
            <p:ph type="sldNum" sz="quarter" idx="2"/>
          </p:nvPr>
        </p:nvSpPr>
        <p:spPr>
          <a:xfrm>
            <a:off x="8193706" y="6248400"/>
            <a:ext cx="264496" cy="259623"/>
          </a:xfrm>
          <a:prstGeom prst="rect">
            <a:avLst/>
          </a:prstGeom>
        </p:spPr>
        <p:txBody>
          <a:bodyPr lIns="0" tIns="0" rIns="0" bIns="0"/>
          <a:lstStyle>
            <a:lvl1pPr algn="r" defTabSz="321457">
              <a:defRPr sz="1687" b="0">
                <a:solidFill>
                  <a:srgbClr val="000000"/>
                </a:solidFill>
                <a:latin typeface="+mn-lt"/>
                <a:ea typeface="+mn-ea"/>
                <a:cs typeface="+mn-cs"/>
                <a:sym typeface="Helvetica"/>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2F64FE-9203-204D-9C0C-1DB0C670BC52}" type="datetimeFigureOut">
              <a:rPr lang="en-US" smtClean="0"/>
              <a:t>7/10/2019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589FC-EC47-9D4A-9E17-809E12C533CE}" type="slidenum">
              <a:rPr lang="en-US" smtClean="0"/>
              <a:t>‹#›</a:t>
            </a:fld>
            <a:endParaRPr lang="en-US"/>
          </a:p>
        </p:txBody>
      </p:sp>
    </p:spTree>
    <p:extLst>
      <p:ext uri="{BB962C8B-B14F-4D97-AF65-F5344CB8AC3E}">
        <p14:creationId xmlns:p14="http://schemas.microsoft.com/office/powerpoint/2010/main" val="37387335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6_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72" name="Slide Number"/>
          <p:cNvSpPr>
            <a:spLocks noGrp="1"/>
          </p:cNvSpPr>
          <p:nvPr>
            <p:ph type="sldNum" sz="quarter" idx="2"/>
          </p:nvPr>
        </p:nvSpPr>
        <p:spPr>
          <a:xfrm>
            <a:off x="8062392" y="6248400"/>
            <a:ext cx="395810" cy="390937"/>
          </a:xfrm>
          <a:prstGeom prst="rect">
            <a:avLst/>
          </a:prstGeom>
        </p:spPr>
        <p:txBody>
          <a:bodyPr lIns="65022" tIns="65022" rIns="65022" bIns="65022"/>
          <a:lstStyle>
            <a:lvl1pPr algn="r" defTabSz="321457">
              <a:defRPr sz="1687" b="0">
                <a:solidFill>
                  <a:srgbClr val="000000"/>
                </a:solidFill>
                <a:latin typeface="+mn-lt"/>
                <a:ea typeface="+mn-ea"/>
                <a:cs typeface="+mn-cs"/>
                <a:sym typeface="Helvetica"/>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7_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79" name="Slide Number"/>
          <p:cNvSpPr>
            <a:spLocks noGrp="1"/>
          </p:cNvSpPr>
          <p:nvPr>
            <p:ph type="sldNum" sz="quarter" idx="2"/>
          </p:nvPr>
        </p:nvSpPr>
        <p:spPr>
          <a:xfrm>
            <a:off x="8062392" y="6248400"/>
            <a:ext cx="395810" cy="390937"/>
          </a:xfrm>
          <a:prstGeom prst="rect">
            <a:avLst/>
          </a:prstGeom>
        </p:spPr>
        <p:txBody>
          <a:bodyPr lIns="65022" tIns="65022" rIns="65022" bIns="65022"/>
          <a:lstStyle>
            <a:lvl1pPr algn="r" defTabSz="321457">
              <a:defRPr sz="1687" b="0">
                <a:solidFill>
                  <a:srgbClr val="000000"/>
                </a:solidFill>
                <a:latin typeface="+mn-lt"/>
                <a:ea typeface="+mn-ea"/>
                <a:cs typeface="+mn-cs"/>
                <a:sym typeface="Helvetica"/>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6" name="Title Text"/>
          <p:cNvSpPr>
            <a:spLocks noGrp="1"/>
          </p:cNvSpPr>
          <p:nvPr>
            <p:ph type="title"/>
          </p:nvPr>
        </p:nvSpPr>
        <p:spPr>
          <a:xfrm>
            <a:off x="892969" y="178594"/>
            <a:ext cx="7358063" cy="1401961"/>
          </a:xfrm>
          <a:prstGeom prst="rect">
            <a:avLst/>
          </a:prstGeom>
        </p:spPr>
        <p:txBody>
          <a:bodyPr/>
          <a:lstStyle/>
          <a:p>
            <a:r>
              <a:t>Title Text</a:t>
            </a:r>
          </a:p>
        </p:txBody>
      </p:sp>
      <p:sp>
        <p:nvSpPr>
          <p:cNvPr id="187" name="Body Level One…"/>
          <p:cNvSpPr>
            <a:spLocks noGrp="1"/>
          </p:cNvSpPr>
          <p:nvPr>
            <p:ph type="body" idx="1"/>
          </p:nvPr>
        </p:nvSpPr>
        <p:spPr>
          <a:xfrm>
            <a:off x="892969" y="1669852"/>
            <a:ext cx="7358063" cy="4625578"/>
          </a:xfrm>
          <a:prstGeom prst="rect">
            <a:avLst/>
          </a:prstGeom>
        </p:spPr>
        <p:txBody>
          <a:bodyPr/>
          <a:lstStyle>
            <a:lvl1pPr marL="470378" indent="-247145">
              <a:lnSpc>
                <a:spcPct val="100000"/>
              </a:lnSpc>
              <a:spcBef>
                <a:spcPts val="2812"/>
              </a:spcBef>
              <a:buSzPct val="48000"/>
              <a:buBlip>
                <a:blip r:embed="rId3"/>
              </a:buBlip>
              <a:defRPr sz="2812" i="0">
                <a:solidFill>
                  <a:srgbClr val="000000"/>
                </a:solidFill>
                <a:latin typeface="Cochin"/>
                <a:ea typeface="Cochin"/>
                <a:cs typeface="Cochin"/>
                <a:sym typeface="Cochin"/>
              </a:defRPr>
            </a:lvl1pPr>
            <a:lvl2pPr marL="782907" indent="-247145">
              <a:lnSpc>
                <a:spcPct val="100000"/>
              </a:lnSpc>
              <a:spcBef>
                <a:spcPts val="2812"/>
              </a:spcBef>
              <a:buSzPct val="48000"/>
              <a:buBlip>
                <a:blip r:embed="rId3"/>
              </a:buBlip>
              <a:defRPr sz="2812" i="0">
                <a:solidFill>
                  <a:srgbClr val="000000"/>
                </a:solidFill>
                <a:latin typeface="Cochin"/>
                <a:ea typeface="Cochin"/>
                <a:cs typeface="Cochin"/>
                <a:sym typeface="Cochin"/>
              </a:defRPr>
            </a:lvl2pPr>
            <a:lvl3pPr marL="1095435" indent="-247145">
              <a:lnSpc>
                <a:spcPct val="100000"/>
              </a:lnSpc>
              <a:spcBef>
                <a:spcPts val="2812"/>
              </a:spcBef>
              <a:buSzPct val="48000"/>
              <a:buBlip>
                <a:blip r:embed="rId3"/>
              </a:buBlip>
              <a:defRPr sz="2812" i="0">
                <a:solidFill>
                  <a:srgbClr val="000000"/>
                </a:solidFill>
                <a:latin typeface="Cochin"/>
                <a:ea typeface="Cochin"/>
                <a:cs typeface="Cochin"/>
                <a:sym typeface="Cochin"/>
              </a:defRPr>
            </a:lvl3pPr>
            <a:lvl4pPr marL="1407963" indent="-247145">
              <a:lnSpc>
                <a:spcPct val="100000"/>
              </a:lnSpc>
              <a:spcBef>
                <a:spcPts val="2812"/>
              </a:spcBef>
              <a:buSzPct val="48000"/>
              <a:buBlip>
                <a:blip r:embed="rId3"/>
              </a:buBlip>
              <a:defRPr sz="2812" i="0">
                <a:solidFill>
                  <a:srgbClr val="000000"/>
                </a:solidFill>
                <a:latin typeface="Cochin"/>
                <a:ea typeface="Cochin"/>
                <a:cs typeface="Cochin"/>
                <a:sym typeface="Cochin"/>
              </a:defRPr>
            </a:lvl4pPr>
            <a:lvl5pPr marL="1720491" indent="-247145">
              <a:lnSpc>
                <a:spcPct val="100000"/>
              </a:lnSpc>
              <a:spcBef>
                <a:spcPts val="2812"/>
              </a:spcBef>
              <a:buSzPct val="48000"/>
              <a:buBlip>
                <a:blip r:embed="rId3"/>
              </a:buBlip>
              <a:defRPr sz="2812" i="0">
                <a:solidFill>
                  <a:srgbClr val="000000"/>
                </a:solidFill>
                <a:latin typeface="Cochin"/>
                <a:ea typeface="Cochin"/>
                <a:cs typeface="Cochin"/>
                <a:sym typeface="Cochi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8" name="Slide Number"/>
          <p:cNvSpPr>
            <a:spLocks noGrp="1"/>
          </p:cNvSpPr>
          <p:nvPr>
            <p:ph type="sldNum" sz="quarter" idx="2"/>
          </p:nvPr>
        </p:nvSpPr>
        <p:spPr>
          <a:xfrm>
            <a:off x="4455914" y="6532066"/>
            <a:ext cx="261290" cy="275717"/>
          </a:xfrm>
          <a:prstGeom prst="rect">
            <a:avLst/>
          </a:prstGeom>
        </p:spPr>
        <p:txBody>
          <a:bodyPr/>
          <a:lstStyle>
            <a:lvl1pPr>
              <a:defRPr sz="1125" b="0">
                <a:solidFill>
                  <a:srgbClr val="000000"/>
                </a:solidFill>
                <a:latin typeface="Cochin"/>
                <a:ea typeface="Cochin"/>
                <a:cs typeface="Cochin"/>
                <a:sym typeface="Cochin"/>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2_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5" name="Title Text"/>
          <p:cNvSpPr>
            <a:spLocks noGrp="1"/>
          </p:cNvSpPr>
          <p:nvPr>
            <p:ph type="title"/>
          </p:nvPr>
        </p:nvSpPr>
        <p:spPr>
          <a:xfrm>
            <a:off x="892969" y="178594"/>
            <a:ext cx="7358063" cy="1401961"/>
          </a:xfrm>
          <a:prstGeom prst="rect">
            <a:avLst/>
          </a:prstGeom>
        </p:spPr>
        <p:txBody>
          <a:bodyPr/>
          <a:lstStyle/>
          <a:p>
            <a:r>
              <a:t>Title Text</a:t>
            </a:r>
          </a:p>
        </p:txBody>
      </p:sp>
      <p:sp>
        <p:nvSpPr>
          <p:cNvPr id="196" name="Slide Number"/>
          <p:cNvSpPr>
            <a:spLocks noGrp="1"/>
          </p:cNvSpPr>
          <p:nvPr>
            <p:ph type="sldNum" sz="quarter" idx="2"/>
          </p:nvPr>
        </p:nvSpPr>
        <p:spPr>
          <a:xfrm>
            <a:off x="4455914" y="6532066"/>
            <a:ext cx="261290" cy="275717"/>
          </a:xfrm>
          <a:prstGeom prst="rect">
            <a:avLst/>
          </a:prstGeom>
        </p:spPr>
        <p:txBody>
          <a:bodyPr/>
          <a:lstStyle>
            <a:lvl1pPr>
              <a:defRPr sz="1125" b="0">
                <a:solidFill>
                  <a:srgbClr val="000000"/>
                </a:solidFill>
                <a:latin typeface="Cochin"/>
                <a:ea typeface="Cochin"/>
                <a:cs typeface="Cochin"/>
                <a:sym typeface="Cochin"/>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3" name="dingbat_hd.png" descr="dingbat_h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7372" y="3701356"/>
            <a:ext cx="5209256" cy="276820"/>
          </a:xfrm>
          <a:prstGeom prst="rect">
            <a:avLst/>
          </a:prstGeom>
          <a:ln w="12700">
            <a:miter lim="400000"/>
          </a:ln>
        </p:spPr>
      </p:pic>
      <p:sp>
        <p:nvSpPr>
          <p:cNvPr id="204" name="Title Text"/>
          <p:cNvSpPr>
            <a:spLocks noGrp="1"/>
          </p:cNvSpPr>
          <p:nvPr>
            <p:ph type="title"/>
          </p:nvPr>
        </p:nvSpPr>
        <p:spPr>
          <a:xfrm>
            <a:off x="1294805" y="1598414"/>
            <a:ext cx="6554391" cy="1982391"/>
          </a:xfrm>
          <a:prstGeom prst="rect">
            <a:avLst/>
          </a:prstGeom>
          <a:effectLst/>
        </p:spPr>
        <p:txBody>
          <a:bodyPr anchor="b"/>
          <a:lstStyle>
            <a:lvl1pPr>
              <a:lnSpc>
                <a:spcPct val="100000"/>
              </a:lnSpc>
              <a:defRPr sz="5344" spc="0">
                <a:solidFill>
                  <a:srgbClr val="F4D799"/>
                </a:solidFill>
                <a:effectLst>
                  <a:outerShdw blurRad="25400" dist="25400" dir="16200000" rotWithShape="0">
                    <a:srgbClr val="000000">
                      <a:alpha val="34000"/>
                    </a:srgbClr>
                  </a:outerShdw>
                </a:effectLst>
                <a:latin typeface="Hoefler Text"/>
                <a:ea typeface="Hoefler Text"/>
                <a:cs typeface="Hoefler Text"/>
                <a:sym typeface="Hoefler Text"/>
              </a:defRPr>
            </a:lvl1pPr>
          </a:lstStyle>
          <a:p>
            <a:r>
              <a:t>Title Text</a:t>
            </a:r>
          </a:p>
        </p:txBody>
      </p:sp>
      <p:sp>
        <p:nvSpPr>
          <p:cNvPr id="205" name="Body Level One…"/>
          <p:cNvSpPr>
            <a:spLocks noGrp="1"/>
          </p:cNvSpPr>
          <p:nvPr>
            <p:ph type="body" sz="quarter" idx="1"/>
          </p:nvPr>
        </p:nvSpPr>
        <p:spPr>
          <a:xfrm>
            <a:off x="1294805" y="4152305"/>
            <a:ext cx="6554391" cy="991195"/>
          </a:xfrm>
          <a:prstGeom prst="rect">
            <a:avLst/>
          </a:prstGeom>
        </p:spPr>
        <p:txBody>
          <a:bodyPr anchor="t"/>
          <a:lstStyle>
            <a:lvl1pPr marL="0" indent="0" algn="ctr">
              <a:spcBef>
                <a:spcPts val="0"/>
              </a:spcBef>
              <a:buSzTx/>
              <a:buNone/>
              <a:defRPr sz="2391">
                <a:solidFill>
                  <a:srgbClr val="C8AF7B"/>
                </a:solidFill>
                <a:effectLst>
                  <a:outerShdw blurRad="25400" dist="12700" dir="16200000" rotWithShape="0">
                    <a:srgbClr val="000000">
                      <a:alpha val="48000"/>
                    </a:srgbClr>
                  </a:outerShdw>
                </a:effectLst>
              </a:defRPr>
            </a:lvl1pPr>
            <a:lvl2pPr marL="0" indent="0" algn="ctr">
              <a:spcBef>
                <a:spcPts val="0"/>
              </a:spcBef>
              <a:buSzTx/>
              <a:buNone/>
              <a:defRPr sz="2391">
                <a:solidFill>
                  <a:srgbClr val="C8AF7B"/>
                </a:solidFill>
                <a:effectLst>
                  <a:outerShdw blurRad="25400" dist="12700" dir="16200000" rotWithShape="0">
                    <a:srgbClr val="000000">
                      <a:alpha val="48000"/>
                    </a:srgbClr>
                  </a:outerShdw>
                </a:effectLst>
              </a:defRPr>
            </a:lvl2pPr>
            <a:lvl3pPr marL="0" indent="0" algn="ctr">
              <a:spcBef>
                <a:spcPts val="0"/>
              </a:spcBef>
              <a:buSzTx/>
              <a:buNone/>
              <a:defRPr sz="2391">
                <a:solidFill>
                  <a:srgbClr val="C8AF7B"/>
                </a:solidFill>
                <a:effectLst>
                  <a:outerShdw blurRad="25400" dist="12700" dir="16200000" rotWithShape="0">
                    <a:srgbClr val="000000">
                      <a:alpha val="48000"/>
                    </a:srgbClr>
                  </a:outerShdw>
                </a:effectLst>
              </a:defRPr>
            </a:lvl3pPr>
            <a:lvl4pPr marL="0" indent="0" algn="ctr">
              <a:spcBef>
                <a:spcPts val="0"/>
              </a:spcBef>
              <a:buSzTx/>
              <a:buNone/>
              <a:defRPr sz="2391">
                <a:solidFill>
                  <a:srgbClr val="C8AF7B"/>
                </a:solidFill>
                <a:effectLst>
                  <a:outerShdw blurRad="25400" dist="12700" dir="16200000" rotWithShape="0">
                    <a:srgbClr val="000000">
                      <a:alpha val="48000"/>
                    </a:srgbClr>
                  </a:outerShdw>
                </a:effectLst>
              </a:defRPr>
            </a:lvl4pPr>
            <a:lvl5pPr marL="0" indent="0" algn="ctr">
              <a:spcBef>
                <a:spcPts val="0"/>
              </a:spcBef>
              <a:buSzTx/>
              <a:buNone/>
              <a:defRPr sz="2391">
                <a:solidFill>
                  <a:srgbClr val="C8AF7B"/>
                </a:solidFill>
                <a:effectLst>
                  <a:outerShdw blurRad="25400" dist="12700" dir="16200000" rotWithShape="0">
                    <a:srgbClr val="000000">
                      <a:alpha val="48000"/>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06" name="Slide Number"/>
          <p:cNvSpPr>
            <a:spLocks noGrp="1"/>
          </p:cNvSpPr>
          <p:nvPr>
            <p:ph type="sldNum" sz="quarter" idx="2"/>
          </p:nvPr>
        </p:nvSpPr>
        <p:spPr>
          <a:xfrm>
            <a:off x="4400135" y="6581180"/>
            <a:ext cx="330219" cy="318933"/>
          </a:xfrm>
          <a:prstGeom prst="rect">
            <a:avLst/>
          </a:prstGeom>
        </p:spPr>
        <p:txBody>
          <a:bodyPr/>
          <a:lstStyle>
            <a:lvl1pPr>
              <a:defRPr i="1">
                <a:solidFill>
                  <a:srgbClr val="F4E1B9"/>
                </a:solidFill>
              </a:defRPr>
            </a:lvl1pPr>
          </a:lstStyle>
          <a:p>
            <a:fld id="{86CB4B4D-7CA3-9044-876B-883B54F8677D}" type="slidenum">
              <a:rPr/>
              <a:pPr/>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0" name="Title Text"/>
          <p:cNvSpPr>
            <a:spLocks noGrp="1"/>
          </p:cNvSpPr>
          <p:nvPr>
            <p:ph type="title"/>
          </p:nvPr>
        </p:nvSpPr>
        <p:spPr>
          <a:xfrm>
            <a:off x="628650" y="365126"/>
            <a:ext cx="7886701" cy="1325564"/>
          </a:xfrm>
          <a:prstGeom prst="rect">
            <a:avLst/>
          </a:prstGeom>
          <a:effectLst/>
        </p:spPr>
        <p:txBody>
          <a:bodyPr/>
          <a:lstStyle>
            <a:lvl1pPr>
              <a:lnSpc>
                <a:spcPct val="100000"/>
              </a:lnSpc>
              <a:defRPr sz="4781" spc="0">
                <a:solidFill>
                  <a:srgbClr val="BCB08F"/>
                </a:solidFill>
                <a:effectLst>
                  <a:outerShdw blurRad="12700" dist="12700" dir="16200000" rotWithShape="0">
                    <a:srgbClr val="000000">
                      <a:alpha val="50000"/>
                    </a:srgbClr>
                  </a:outerShdw>
                </a:effectLst>
                <a:latin typeface="Hoefler Text"/>
                <a:ea typeface="Hoefler Text"/>
                <a:cs typeface="Hoefler Text"/>
                <a:sym typeface="Hoefler Text"/>
              </a:defRPr>
            </a:lvl1pPr>
          </a:lstStyle>
          <a:p>
            <a:r>
              <a:t>Title Text</a:t>
            </a:r>
          </a:p>
        </p:txBody>
      </p:sp>
      <p:sp>
        <p:nvSpPr>
          <p:cNvPr id="221" name="Body Level One…"/>
          <p:cNvSpPr>
            <a:spLocks noGrp="1"/>
          </p:cNvSpPr>
          <p:nvPr>
            <p:ph type="body" idx="1"/>
          </p:nvPr>
        </p:nvSpPr>
        <p:spPr>
          <a:xfrm>
            <a:off x="628650" y="1825625"/>
            <a:ext cx="7886701" cy="4351338"/>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222" name="Slide Number"/>
          <p:cNvSpPr>
            <a:spLocks noGrp="1"/>
          </p:cNvSpPr>
          <p:nvPr>
            <p:ph type="sldNum" sz="quarter" idx="2"/>
          </p:nvPr>
        </p:nvSpPr>
        <p:spPr>
          <a:xfrm>
            <a:off x="6379270" y="9359900"/>
            <a:ext cx="352661" cy="318933"/>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93" name="Shape 103"/>
          <p:cNvSpPr>
            <a:spLocks noGrp="1"/>
          </p:cNvSpPr>
          <p:nvPr>
            <p:ph type="pic" idx="13"/>
          </p:nvPr>
        </p:nvSpPr>
        <p:spPr>
          <a:xfrm>
            <a:off x="0" y="0"/>
            <a:ext cx="9144000" cy="6858000"/>
          </a:xfrm>
          <a:prstGeom prst="rect">
            <a:avLst/>
          </a:prstGeom>
        </p:spPr>
        <p:txBody>
          <a:bodyPr lIns="91439" tIns="45719" rIns="91439" bIns="45719" anchor="t">
            <a:noAutofit/>
          </a:bodyPr>
          <a:lstStyle/>
          <a:p>
            <a:endParaRPr/>
          </a:p>
        </p:txBody>
      </p:sp>
      <p:sp>
        <p:nvSpPr>
          <p:cNvPr id="94"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Photo - Horizontal">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Shape 21"/>
          <p:cNvSpPr>
            <a:spLocks noGrp="1"/>
          </p:cNvSpPr>
          <p:nvPr>
            <p:ph type="pic" sz="half" idx="13"/>
          </p:nvPr>
        </p:nvSpPr>
        <p:spPr>
          <a:xfrm>
            <a:off x="1669852" y="669727"/>
            <a:ext cx="5804297" cy="3875484"/>
          </a:xfrm>
          <a:prstGeom prst="rect">
            <a:avLst/>
          </a:prstGeom>
        </p:spPr>
        <p:txBody>
          <a:bodyPr lIns="91439" tIns="45719" rIns="91439" bIns="45719" anchor="t">
            <a:noAutofit/>
          </a:bodyPr>
          <a:lstStyle/>
          <a:p>
            <a:endParaRPr/>
          </a:p>
        </p:txBody>
      </p:sp>
      <p:sp>
        <p:nvSpPr>
          <p:cNvPr id="12" name="Title Text"/>
          <p:cNvSpPr>
            <a:spLocks noGrp="1"/>
          </p:cNvSpPr>
          <p:nvPr>
            <p:ph type="title"/>
          </p:nvPr>
        </p:nvSpPr>
        <p:spPr>
          <a:xfrm>
            <a:off x="1294805" y="4911328"/>
            <a:ext cx="6554391" cy="866180"/>
          </a:xfrm>
          <a:prstGeom prst="rect">
            <a:avLst/>
          </a:prstGeom>
          <a:effectLst/>
        </p:spPr>
        <p:txBody>
          <a:bodyPr/>
          <a:lstStyle>
            <a:lvl1pPr>
              <a:lnSpc>
                <a:spcPct val="100000"/>
              </a:lnSpc>
              <a:defRPr sz="5344" spc="0">
                <a:solidFill>
                  <a:srgbClr val="F4D799"/>
                </a:solidFill>
                <a:effectLst>
                  <a:outerShdw blurRad="25400" dist="25400" dir="16200000" rotWithShape="0">
                    <a:srgbClr val="000000">
                      <a:alpha val="34000"/>
                    </a:srgbClr>
                  </a:outerShdw>
                </a:effectLst>
                <a:latin typeface="Hoefler Text"/>
                <a:ea typeface="Hoefler Text"/>
                <a:cs typeface="Hoefler Text"/>
                <a:sym typeface="Hoefler Text"/>
              </a:defRPr>
            </a:lvl1pPr>
          </a:lstStyle>
          <a:p>
            <a:r>
              <a:t>Title Text</a:t>
            </a:r>
          </a:p>
        </p:txBody>
      </p:sp>
      <p:sp>
        <p:nvSpPr>
          <p:cNvPr id="13" name="Body Level One…"/>
          <p:cNvSpPr>
            <a:spLocks noGrp="1"/>
          </p:cNvSpPr>
          <p:nvPr>
            <p:ph type="body" sz="quarter" idx="1"/>
          </p:nvPr>
        </p:nvSpPr>
        <p:spPr>
          <a:xfrm>
            <a:off x="1294805" y="5768578"/>
            <a:ext cx="6554391" cy="455414"/>
          </a:xfrm>
          <a:prstGeom prst="rect">
            <a:avLst/>
          </a:prstGeom>
        </p:spPr>
        <p:txBody>
          <a:bodyPr anchor="t"/>
          <a:lstStyle>
            <a:lvl1pPr marL="0" indent="0" algn="ctr">
              <a:spcBef>
                <a:spcPts val="0"/>
              </a:spcBef>
              <a:buSzTx/>
              <a:buNone/>
              <a:defRPr sz="2391">
                <a:solidFill>
                  <a:srgbClr val="C8AF7B"/>
                </a:solidFill>
                <a:effectLst>
                  <a:outerShdw blurRad="25400" dist="12700" dir="16200000" rotWithShape="0">
                    <a:srgbClr val="000000">
                      <a:alpha val="48000"/>
                    </a:srgbClr>
                  </a:outerShdw>
                </a:effectLst>
              </a:defRPr>
            </a:lvl1pPr>
            <a:lvl2pPr marL="0" indent="0" algn="ctr">
              <a:spcBef>
                <a:spcPts val="0"/>
              </a:spcBef>
              <a:buSzTx/>
              <a:buNone/>
              <a:defRPr sz="2391">
                <a:solidFill>
                  <a:srgbClr val="C8AF7B"/>
                </a:solidFill>
                <a:effectLst>
                  <a:outerShdw blurRad="25400" dist="12700" dir="16200000" rotWithShape="0">
                    <a:srgbClr val="000000">
                      <a:alpha val="48000"/>
                    </a:srgbClr>
                  </a:outerShdw>
                </a:effectLst>
              </a:defRPr>
            </a:lvl2pPr>
            <a:lvl3pPr marL="0" indent="0" algn="ctr">
              <a:spcBef>
                <a:spcPts val="0"/>
              </a:spcBef>
              <a:buSzTx/>
              <a:buNone/>
              <a:defRPr sz="2391">
                <a:solidFill>
                  <a:srgbClr val="C8AF7B"/>
                </a:solidFill>
                <a:effectLst>
                  <a:outerShdw blurRad="25400" dist="12700" dir="16200000" rotWithShape="0">
                    <a:srgbClr val="000000">
                      <a:alpha val="48000"/>
                    </a:srgbClr>
                  </a:outerShdw>
                </a:effectLst>
              </a:defRPr>
            </a:lvl3pPr>
            <a:lvl4pPr marL="0" indent="0" algn="ctr">
              <a:spcBef>
                <a:spcPts val="0"/>
              </a:spcBef>
              <a:buSzTx/>
              <a:buNone/>
              <a:defRPr sz="2391">
                <a:solidFill>
                  <a:srgbClr val="C8AF7B"/>
                </a:solidFill>
                <a:effectLst>
                  <a:outerShdw blurRad="25400" dist="12700" dir="16200000" rotWithShape="0">
                    <a:srgbClr val="000000">
                      <a:alpha val="48000"/>
                    </a:srgbClr>
                  </a:outerShdw>
                </a:effectLst>
              </a:defRPr>
            </a:lvl4pPr>
            <a:lvl5pPr marL="0" indent="0" algn="ctr">
              <a:spcBef>
                <a:spcPts val="0"/>
              </a:spcBef>
              <a:buSzTx/>
              <a:buNone/>
              <a:defRPr sz="2391">
                <a:solidFill>
                  <a:srgbClr val="C8AF7B"/>
                </a:solidFill>
                <a:effectLst>
                  <a:outerShdw blurRad="25400" dist="12700" dir="16200000" rotWithShape="0">
                    <a:srgbClr val="000000">
                      <a:alpha val="48000"/>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a:spLocks noGrp="1"/>
          </p:cNvSpPr>
          <p:nvPr>
            <p:ph type="sldNum" sz="quarter" idx="2"/>
          </p:nvPr>
        </p:nvSpPr>
        <p:spPr>
          <a:xfrm>
            <a:off x="4400135" y="6581180"/>
            <a:ext cx="330219" cy="318933"/>
          </a:xfrm>
          <a:prstGeom prst="rect">
            <a:avLst/>
          </a:prstGeom>
        </p:spPr>
        <p:txBody>
          <a:bodyPr/>
          <a:lstStyle>
            <a:lvl1pPr>
              <a:defRPr i="1">
                <a:solidFill>
                  <a:srgbClr val="F4E1B9"/>
                </a:solidFill>
              </a:defRPr>
            </a:lvl1pPr>
          </a:lstStyle>
          <a:p>
            <a:fld id="{86CB4B4D-7CA3-9044-876B-883B54F8677D}" type="slidenum">
              <a:rPr/>
              <a:pPr/>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1" name="Title Text"/>
          <p:cNvSpPr>
            <a:spLocks noGrp="1"/>
          </p:cNvSpPr>
          <p:nvPr>
            <p:ph type="title"/>
          </p:nvPr>
        </p:nvSpPr>
        <p:spPr>
          <a:xfrm>
            <a:off x="892969" y="2652117"/>
            <a:ext cx="7358063" cy="1553766"/>
          </a:xfrm>
          <a:prstGeom prst="rect">
            <a:avLst/>
          </a:prstGeom>
          <a:effectLst/>
        </p:spPr>
        <p:txBody>
          <a:bodyPr/>
          <a:lstStyle>
            <a:lvl1pPr>
              <a:lnSpc>
                <a:spcPct val="100000"/>
              </a:lnSpc>
              <a:defRPr sz="4781" spc="0">
                <a:solidFill>
                  <a:srgbClr val="BCB08F"/>
                </a:solidFill>
                <a:effectLst>
                  <a:outerShdw blurRad="12700" dist="12700" dir="16200000" rotWithShape="0">
                    <a:srgbClr val="000000">
                      <a:alpha val="50000"/>
                    </a:srgbClr>
                  </a:outerShdw>
                </a:effectLst>
                <a:latin typeface="Hoefler Text"/>
                <a:ea typeface="Hoefler Text"/>
                <a:cs typeface="Hoefler Text"/>
                <a:sym typeface="Hoefler Text"/>
              </a:defRPr>
            </a:lvl1pPr>
          </a:lstStyle>
          <a:p>
            <a:r>
              <a:t>Title Text</a:t>
            </a:r>
          </a:p>
        </p:txBody>
      </p:sp>
      <p:sp>
        <p:nvSpPr>
          <p:cNvPr id="22"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6" name="Shape 66"/>
          <p:cNvSpPr>
            <a:spLocks noGrp="1"/>
          </p:cNvSpPr>
          <p:nvPr>
            <p:ph type="pic" sz="quarter" idx="13"/>
          </p:nvPr>
        </p:nvSpPr>
        <p:spPr>
          <a:xfrm>
            <a:off x="5322094" y="2321719"/>
            <a:ext cx="2678906" cy="3571875"/>
          </a:xfrm>
          <a:prstGeom prst="rect">
            <a:avLst/>
          </a:prstGeom>
        </p:spPr>
        <p:txBody>
          <a:bodyPr lIns="91439" tIns="45719" rIns="91439" bIns="45719" anchor="t">
            <a:noAutofit/>
          </a:bodyPr>
          <a:lstStyle/>
          <a:p>
            <a:endParaRPr/>
          </a:p>
        </p:txBody>
      </p:sp>
      <p:sp>
        <p:nvSpPr>
          <p:cNvPr id="57" name="Title Text"/>
          <p:cNvSpPr>
            <a:spLocks noGrp="1"/>
          </p:cNvSpPr>
          <p:nvPr>
            <p:ph type="title"/>
          </p:nvPr>
        </p:nvSpPr>
        <p:spPr>
          <a:xfrm>
            <a:off x="892969" y="526852"/>
            <a:ext cx="7358063" cy="1160859"/>
          </a:xfrm>
          <a:prstGeom prst="rect">
            <a:avLst/>
          </a:prstGeom>
          <a:effectLst/>
        </p:spPr>
        <p:txBody>
          <a:bodyPr/>
          <a:lstStyle>
            <a:lvl1pPr>
              <a:lnSpc>
                <a:spcPct val="100000"/>
              </a:lnSpc>
              <a:defRPr sz="4781" spc="0">
                <a:solidFill>
                  <a:srgbClr val="BCB08F"/>
                </a:solidFill>
                <a:effectLst>
                  <a:outerShdw blurRad="12700" dist="12700" dir="16200000" rotWithShape="0">
                    <a:srgbClr val="000000">
                      <a:alpha val="50000"/>
                    </a:srgbClr>
                  </a:outerShdw>
                </a:effectLst>
                <a:latin typeface="Hoefler Text"/>
                <a:ea typeface="Hoefler Text"/>
                <a:cs typeface="Hoefler Text"/>
                <a:sym typeface="Hoefler Text"/>
              </a:defRPr>
            </a:lvl1pPr>
          </a:lstStyle>
          <a:p>
            <a:r>
              <a:t>Title Text</a:t>
            </a:r>
          </a:p>
        </p:txBody>
      </p:sp>
      <p:sp>
        <p:nvSpPr>
          <p:cNvPr id="58" name="Body Level One…"/>
          <p:cNvSpPr>
            <a:spLocks noGrp="1"/>
          </p:cNvSpPr>
          <p:nvPr>
            <p:ph type="body" sz="half" idx="1"/>
          </p:nvPr>
        </p:nvSpPr>
        <p:spPr>
          <a:xfrm>
            <a:off x="892969" y="2098477"/>
            <a:ext cx="3696891" cy="4018359"/>
          </a:xfrm>
          <a:prstGeom prst="rect">
            <a:avLst/>
          </a:prstGeom>
        </p:spPr>
        <p:txBody>
          <a:bodyPr/>
          <a:lstStyle>
            <a:lvl1pPr marL="294669" indent="-294669">
              <a:spcBef>
                <a:spcPts val="1969"/>
              </a:spcBef>
              <a:buBlip>
                <a:blip r:embed="rId3"/>
              </a:buBlip>
              <a:defRPr sz="2531"/>
            </a:lvl1pPr>
            <a:lvl2pPr marL="589338" indent="-294669">
              <a:spcBef>
                <a:spcPts val="1969"/>
              </a:spcBef>
              <a:buBlip>
                <a:blip r:embed="rId3"/>
              </a:buBlip>
              <a:defRPr sz="2531"/>
            </a:lvl2pPr>
            <a:lvl3pPr marL="884008" indent="-294669">
              <a:spcBef>
                <a:spcPts val="1969"/>
              </a:spcBef>
              <a:buBlip>
                <a:blip r:embed="rId3"/>
              </a:buBlip>
              <a:defRPr sz="2531"/>
            </a:lvl3pPr>
            <a:lvl4pPr marL="1178677" indent="-294669">
              <a:spcBef>
                <a:spcPts val="1969"/>
              </a:spcBef>
              <a:buBlip>
                <a:blip r:embed="rId3"/>
              </a:buBlip>
              <a:defRPr sz="2531"/>
            </a:lvl4pPr>
            <a:lvl5pPr marL="1473346" indent="-294669">
              <a:spcBef>
                <a:spcPts val="1969"/>
              </a:spcBef>
              <a:buBlip>
                <a:blip r:embed="rId3"/>
              </a:buBlip>
              <a:defRPr sz="2531"/>
            </a:lvl5pPr>
          </a:lstStyle>
          <a:p>
            <a:r>
              <a:t>Body Level One</a:t>
            </a:r>
          </a:p>
          <a:p>
            <a:pPr lvl="1"/>
            <a:r>
              <a:t>Body Level Two</a:t>
            </a:r>
          </a:p>
          <a:p>
            <a:pPr lvl="2"/>
            <a:r>
              <a:t>Body Level Three</a:t>
            </a:r>
          </a:p>
          <a:p>
            <a:pPr lvl="3"/>
            <a:r>
              <a:t>Body Level Four</a:t>
            </a:r>
          </a:p>
          <a:p>
            <a:pPr lvl="4"/>
            <a:r>
              <a:t>Body Level Five</a:t>
            </a:r>
          </a:p>
        </p:txBody>
      </p:sp>
      <p:sp>
        <p:nvSpPr>
          <p:cNvPr id="59"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2F64FE-9203-204D-9C0C-1DB0C670BC52}" type="datetimeFigureOut">
              <a:rPr lang="en-US" smtClean="0"/>
              <a:t>7/10/2019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B589FC-EC47-9D4A-9E17-809E12C533CE}" type="slidenum">
              <a:rPr lang="en-US" smtClean="0"/>
              <a:t>‹#›</a:t>
            </a:fld>
            <a:endParaRPr lang="en-US"/>
          </a:p>
        </p:txBody>
      </p:sp>
    </p:spTree>
    <p:extLst>
      <p:ext uri="{BB962C8B-B14F-4D97-AF65-F5344CB8AC3E}">
        <p14:creationId xmlns:p14="http://schemas.microsoft.com/office/powerpoint/2010/main" val="3172458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66" name="Body Level One…"/>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7"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74" name="Shape 84"/>
          <p:cNvSpPr>
            <a:spLocks noGrp="1"/>
          </p:cNvSpPr>
          <p:nvPr>
            <p:ph type="pic" sz="quarter" idx="13"/>
          </p:nvPr>
        </p:nvSpPr>
        <p:spPr>
          <a:xfrm>
            <a:off x="4724830" y="3509195"/>
            <a:ext cx="3804048" cy="2678909"/>
          </a:xfrm>
          <a:prstGeom prst="rect">
            <a:avLst/>
          </a:prstGeom>
        </p:spPr>
        <p:txBody>
          <a:bodyPr lIns="91439" tIns="45719" rIns="91439" bIns="45719" anchor="t">
            <a:noAutofit/>
          </a:bodyPr>
          <a:lstStyle/>
          <a:p>
            <a:endParaRPr/>
          </a:p>
        </p:txBody>
      </p:sp>
      <p:sp>
        <p:nvSpPr>
          <p:cNvPr id="75" name="Shape 85"/>
          <p:cNvSpPr>
            <a:spLocks noGrp="1"/>
          </p:cNvSpPr>
          <p:nvPr>
            <p:ph type="pic" sz="quarter" idx="14"/>
          </p:nvPr>
        </p:nvSpPr>
        <p:spPr>
          <a:xfrm>
            <a:off x="4724830" y="660625"/>
            <a:ext cx="3804048" cy="2678909"/>
          </a:xfrm>
          <a:prstGeom prst="rect">
            <a:avLst/>
          </a:prstGeom>
        </p:spPr>
        <p:txBody>
          <a:bodyPr lIns="91439" tIns="45719" rIns="91439" bIns="45719" anchor="t">
            <a:noAutofit/>
          </a:bodyPr>
          <a:lstStyle/>
          <a:p>
            <a:endParaRPr/>
          </a:p>
        </p:txBody>
      </p:sp>
      <p:sp>
        <p:nvSpPr>
          <p:cNvPr id="76" name="Shape 86"/>
          <p:cNvSpPr>
            <a:spLocks noGrp="1"/>
          </p:cNvSpPr>
          <p:nvPr>
            <p:ph type="pic" sz="half" idx="15"/>
          </p:nvPr>
        </p:nvSpPr>
        <p:spPr>
          <a:xfrm>
            <a:off x="688825" y="660797"/>
            <a:ext cx="3866558" cy="5527477"/>
          </a:xfrm>
          <a:prstGeom prst="rect">
            <a:avLst/>
          </a:prstGeom>
        </p:spPr>
        <p:txBody>
          <a:bodyPr lIns="91439" tIns="45719" rIns="91439" bIns="45719" anchor="t">
            <a:noAutofit/>
          </a:bodyPr>
          <a:lstStyle/>
          <a:p>
            <a:endParaRPr/>
          </a:p>
        </p:txBody>
      </p:sp>
      <p:sp>
        <p:nvSpPr>
          <p:cNvPr id="77"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84" name="Body Level One…"/>
          <p:cNvSpPr>
            <a:spLocks noGrp="1"/>
          </p:cNvSpPr>
          <p:nvPr>
            <p:ph type="body" sz="quarter" idx="1"/>
          </p:nvPr>
        </p:nvSpPr>
        <p:spPr>
          <a:xfrm>
            <a:off x="892969" y="4473774"/>
            <a:ext cx="7358063" cy="330398"/>
          </a:xfrm>
          <a:prstGeom prst="rect">
            <a:avLst/>
          </a:prstGeom>
        </p:spPr>
        <p:txBody>
          <a:bodyPr anchor="t"/>
          <a:lstStyle>
            <a:lvl1pPr marL="0" indent="0" algn="ctr">
              <a:lnSpc>
                <a:spcPct val="100000"/>
              </a:lnSpc>
              <a:spcBef>
                <a:spcPts val="0"/>
              </a:spcBef>
              <a:buSzTx/>
              <a:buNone/>
              <a:defRPr sz="1687"/>
            </a:lvl1pPr>
            <a:lvl2pPr marL="533211" indent="-193895" algn="ctr">
              <a:lnSpc>
                <a:spcPct val="100000"/>
              </a:lnSpc>
              <a:spcBef>
                <a:spcPts val="0"/>
              </a:spcBef>
              <a:buBlip>
                <a:blip r:embed="rId2"/>
              </a:buBlip>
              <a:defRPr sz="1687"/>
            </a:lvl2pPr>
            <a:lvl3pPr marL="872526" indent="-193894" algn="ctr">
              <a:lnSpc>
                <a:spcPct val="100000"/>
              </a:lnSpc>
              <a:spcBef>
                <a:spcPts val="0"/>
              </a:spcBef>
              <a:buBlip>
                <a:blip r:embed="rId2"/>
              </a:buBlip>
              <a:defRPr sz="1687"/>
            </a:lvl3pPr>
            <a:lvl4pPr marL="1211842" indent="-193894" algn="ctr">
              <a:lnSpc>
                <a:spcPct val="100000"/>
              </a:lnSpc>
              <a:spcBef>
                <a:spcPts val="0"/>
              </a:spcBef>
              <a:buBlip>
                <a:blip r:embed="rId2"/>
              </a:buBlip>
              <a:defRPr sz="1687"/>
            </a:lvl4pPr>
            <a:lvl5pPr marL="1551158" indent="-193894" algn="ctr">
              <a:lnSpc>
                <a:spcPct val="100000"/>
              </a:lnSpc>
              <a:spcBef>
                <a:spcPts val="0"/>
              </a:spcBef>
              <a:buBlip>
                <a:blip r:embed="rId2"/>
              </a:buBlip>
              <a:defRPr sz="1687"/>
            </a:lvl5pPr>
          </a:lstStyle>
          <a:p>
            <a:r>
              <a:t>Body Level One</a:t>
            </a:r>
          </a:p>
          <a:p>
            <a:pPr lvl="1"/>
            <a:r>
              <a:t>Body Level Two</a:t>
            </a:r>
          </a:p>
          <a:p>
            <a:pPr lvl="2"/>
            <a:r>
              <a:t>Body Level Three</a:t>
            </a:r>
          </a:p>
          <a:p>
            <a:pPr lvl="3"/>
            <a:r>
              <a:t>Body Level Four</a:t>
            </a:r>
          </a:p>
          <a:p>
            <a:pPr lvl="4"/>
            <a:r>
              <a:t>Body Level Five</a:t>
            </a:r>
          </a:p>
        </p:txBody>
      </p:sp>
      <p:sp>
        <p:nvSpPr>
          <p:cNvPr id="85" name="Shape 95"/>
          <p:cNvSpPr>
            <a:spLocks noGrp="1"/>
          </p:cNvSpPr>
          <p:nvPr>
            <p:ph type="body" sz="quarter" idx="13"/>
          </p:nvPr>
        </p:nvSpPr>
        <p:spPr>
          <a:xfrm>
            <a:off x="892969" y="2982516"/>
            <a:ext cx="7358063" cy="517922"/>
          </a:xfrm>
          <a:prstGeom prst="rect">
            <a:avLst/>
          </a:prstGeom>
        </p:spPr>
        <p:txBody>
          <a:bodyPr/>
          <a:lstStyle>
            <a:lvl1pPr marL="470378" indent="-247145">
              <a:lnSpc>
                <a:spcPct val="100000"/>
              </a:lnSpc>
              <a:spcBef>
                <a:spcPts val="2812"/>
              </a:spcBef>
              <a:buSzPct val="48000"/>
              <a:buBlip>
                <a:blip r:embed="rId3"/>
              </a:buBlip>
              <a:defRPr sz="4000" i="0">
                <a:solidFill>
                  <a:srgbClr val="000000"/>
                </a:solidFill>
                <a:effectLst/>
                <a:latin typeface="Cochin"/>
                <a:ea typeface="Cochin"/>
                <a:cs typeface="Cochin"/>
                <a:sym typeface="Cochin"/>
              </a:defRPr>
            </a:lvl1pPr>
          </a:lstStyle>
          <a:p>
            <a:pPr marL="669006" indent="-351507">
              <a:lnSpc>
                <a:spcPct val="100000"/>
              </a:lnSpc>
              <a:spcBef>
                <a:spcPts val="4000"/>
              </a:spcBef>
              <a:buSzPct val="48000"/>
              <a:buBlip>
                <a:blip r:embed="rId3"/>
              </a:buBlip>
              <a:defRPr sz="4000" i="0">
                <a:solidFill>
                  <a:srgbClr val="000000"/>
                </a:solidFill>
                <a:effectLst/>
                <a:latin typeface="Cochin"/>
                <a:ea typeface="Cochin"/>
                <a:cs typeface="Cochin"/>
                <a:sym typeface="Cochin"/>
              </a:defRPr>
            </a:pPr>
            <a:endParaRPr/>
          </a:p>
        </p:txBody>
      </p:sp>
      <p:sp>
        <p:nvSpPr>
          <p:cNvPr id="86"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1"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1_Title - Top">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8" name="Title Text"/>
          <p:cNvSpPr>
            <a:spLocks noGrp="1"/>
          </p:cNvSpPr>
          <p:nvPr>
            <p:ph type="title"/>
          </p:nvPr>
        </p:nvSpPr>
        <p:spPr>
          <a:xfrm>
            <a:off x="776883" y="401836"/>
            <a:ext cx="7590234" cy="1660922"/>
          </a:xfrm>
          <a:prstGeom prst="rect">
            <a:avLst/>
          </a:prstGeom>
          <a:effectLst/>
        </p:spPr>
        <p:txBody>
          <a:bodyPr/>
          <a:lstStyle>
            <a:lvl1pPr>
              <a:lnSpc>
                <a:spcPct val="100000"/>
              </a:lnSpc>
              <a:defRPr sz="5344" spc="0">
                <a:solidFill>
                  <a:srgbClr val="85604A"/>
                </a:solidFill>
                <a:latin typeface="Didot"/>
                <a:ea typeface="Didot"/>
                <a:cs typeface="Didot"/>
                <a:sym typeface="Didot"/>
              </a:defRPr>
            </a:lvl1pPr>
          </a:lstStyle>
          <a:p>
            <a:r>
              <a:t>Title Text</a:t>
            </a:r>
          </a:p>
        </p:txBody>
      </p:sp>
      <p:sp>
        <p:nvSpPr>
          <p:cNvPr id="109" name="Slide Number"/>
          <p:cNvSpPr>
            <a:spLocks noGrp="1"/>
          </p:cNvSpPr>
          <p:nvPr>
            <p:ph type="sldNum" sz="quarter" idx="2"/>
          </p:nvPr>
        </p:nvSpPr>
        <p:spPr>
          <a:xfrm>
            <a:off x="4437983" y="6554391"/>
            <a:ext cx="275717" cy="297389"/>
          </a:xfrm>
          <a:prstGeom prst="rect">
            <a:avLst/>
          </a:prstGeom>
        </p:spPr>
        <p:txBody>
          <a:bodyPr/>
          <a:lstStyle>
            <a:lvl1pPr>
              <a:defRPr sz="1266">
                <a:solidFill>
                  <a:srgbClr val="51573F"/>
                </a:solidFill>
                <a:latin typeface="Didot"/>
                <a:ea typeface="Didot"/>
                <a:cs typeface="Didot"/>
                <a:sym typeface="Didot"/>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30" name="Slide Number"/>
          <p:cNvSpPr>
            <a:spLocks noGrp="1"/>
          </p:cNvSpPr>
          <p:nvPr>
            <p:ph type="sldNum" sz="quarter" idx="2"/>
          </p:nvPr>
        </p:nvSpPr>
        <p:spPr>
          <a:xfrm>
            <a:off x="8136130" y="6248400"/>
            <a:ext cx="322072" cy="326111"/>
          </a:xfrm>
          <a:prstGeom prst="rect">
            <a:avLst/>
          </a:prstGeom>
        </p:spPr>
        <p:txBody>
          <a:bodyPr lIns="65022" tIns="65022" rIns="65022" bIns="65022"/>
          <a:lstStyle>
            <a:lvl1pPr algn="r" defTabSz="642915">
              <a:defRPr sz="1266" b="0">
                <a:solidFill>
                  <a:srgbClr val="000000"/>
                </a:solidFill>
                <a:uFill>
                  <a:solidFill>
                    <a:srgbClr val="000000"/>
                  </a:solidFill>
                </a:uFill>
                <a:latin typeface="Times New Roman"/>
                <a:ea typeface="Times New Roman"/>
                <a:cs typeface="Times New Roman"/>
                <a:sym typeface="Times New Roman"/>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37" name="Slide Number"/>
          <p:cNvSpPr>
            <a:spLocks noGrp="1"/>
          </p:cNvSpPr>
          <p:nvPr>
            <p:ph type="sldNum" sz="quarter" idx="2"/>
          </p:nvPr>
        </p:nvSpPr>
        <p:spPr>
          <a:xfrm>
            <a:off x="8364730" y="6248400"/>
            <a:ext cx="322072" cy="326111"/>
          </a:xfrm>
          <a:prstGeom prst="rect">
            <a:avLst/>
          </a:prstGeom>
        </p:spPr>
        <p:txBody>
          <a:bodyPr lIns="65022" tIns="65022" rIns="65022" bIns="65022"/>
          <a:lstStyle>
            <a:lvl1pPr algn="r" defTabSz="642915">
              <a:defRPr sz="1266" b="0">
                <a:solidFill>
                  <a:srgbClr val="000000"/>
                </a:solidFill>
                <a:uFill>
                  <a:solidFill>
                    <a:srgbClr val="000000"/>
                  </a:solidFill>
                </a:uFill>
                <a:latin typeface="Times New Roman"/>
                <a:ea typeface="Times New Roman"/>
                <a:cs typeface="Times New Roman"/>
                <a:sym typeface="Times New Roman"/>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2_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44" name="Slide Number"/>
          <p:cNvSpPr>
            <a:spLocks noGrp="1"/>
          </p:cNvSpPr>
          <p:nvPr>
            <p:ph type="sldNum" sz="quarter" idx="2"/>
          </p:nvPr>
        </p:nvSpPr>
        <p:spPr>
          <a:xfrm>
            <a:off x="8422306" y="6248400"/>
            <a:ext cx="264496" cy="259623"/>
          </a:xfrm>
          <a:prstGeom prst="rect">
            <a:avLst/>
          </a:prstGeom>
        </p:spPr>
        <p:txBody>
          <a:bodyPr lIns="0" tIns="0" rIns="0" bIns="0"/>
          <a:lstStyle>
            <a:lvl1pPr algn="r" defTabSz="321457">
              <a:defRPr sz="1687" b="0">
                <a:solidFill>
                  <a:srgbClr val="000000"/>
                </a:solidFill>
                <a:latin typeface="+mn-lt"/>
                <a:ea typeface="+mn-ea"/>
                <a:cs typeface="+mn-cs"/>
                <a:sym typeface="Helvetica"/>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3_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51" name="Slide Number"/>
          <p:cNvSpPr>
            <a:spLocks noGrp="1"/>
          </p:cNvSpPr>
          <p:nvPr>
            <p:ph type="sldNum" sz="quarter" idx="2"/>
          </p:nvPr>
        </p:nvSpPr>
        <p:spPr>
          <a:xfrm>
            <a:off x="8136130" y="6248400"/>
            <a:ext cx="322072" cy="326111"/>
          </a:xfrm>
          <a:prstGeom prst="rect">
            <a:avLst/>
          </a:prstGeom>
        </p:spPr>
        <p:txBody>
          <a:bodyPr lIns="65022" tIns="65022" rIns="65022" bIns="65022"/>
          <a:lstStyle>
            <a:lvl1pPr algn="r" defTabSz="642915">
              <a:defRPr sz="1266" b="0">
                <a:solidFill>
                  <a:srgbClr val="000000"/>
                </a:solidFill>
                <a:uFill>
                  <a:solidFill>
                    <a:srgbClr val="000000"/>
                  </a:solidFill>
                </a:uFill>
                <a:latin typeface="Times New Roman"/>
                <a:ea typeface="Times New Roman"/>
                <a:cs typeface="Times New Roman"/>
                <a:sym typeface="Times New Roman"/>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4_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58" name="Slide Number"/>
          <p:cNvSpPr>
            <a:spLocks noGrp="1"/>
          </p:cNvSpPr>
          <p:nvPr>
            <p:ph type="sldNum" sz="quarter" idx="2"/>
          </p:nvPr>
        </p:nvSpPr>
        <p:spPr>
          <a:xfrm>
            <a:off x="8136130" y="6248400"/>
            <a:ext cx="322072" cy="326111"/>
          </a:xfrm>
          <a:prstGeom prst="rect">
            <a:avLst/>
          </a:prstGeom>
        </p:spPr>
        <p:txBody>
          <a:bodyPr lIns="65022" tIns="65022" rIns="65022" bIns="65022"/>
          <a:lstStyle>
            <a:lvl1pPr algn="r" defTabSz="642915">
              <a:defRPr sz="1266" b="0">
                <a:solidFill>
                  <a:srgbClr val="000000"/>
                </a:solidFill>
                <a:uFill>
                  <a:solidFill>
                    <a:srgbClr val="000000"/>
                  </a:solidFill>
                </a:uFill>
                <a:latin typeface="Times New Roman"/>
                <a:ea typeface="Times New Roman"/>
                <a:cs typeface="Times New Roman"/>
                <a:sym typeface="Times New Roman"/>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2F64FE-9203-204D-9C0C-1DB0C670BC52}" type="datetimeFigureOut">
              <a:rPr lang="en-US" smtClean="0"/>
              <a:t>7/10/2019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B589FC-EC47-9D4A-9E17-809E12C533CE}" type="slidenum">
              <a:rPr lang="en-US" smtClean="0"/>
              <a:t>‹#›</a:t>
            </a:fld>
            <a:endParaRPr lang="en-US"/>
          </a:p>
        </p:txBody>
      </p:sp>
    </p:spTree>
    <p:extLst>
      <p:ext uri="{BB962C8B-B14F-4D97-AF65-F5344CB8AC3E}">
        <p14:creationId xmlns:p14="http://schemas.microsoft.com/office/powerpoint/2010/main" val="32684656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5_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65" name="Slide Number"/>
          <p:cNvSpPr>
            <a:spLocks noGrp="1"/>
          </p:cNvSpPr>
          <p:nvPr>
            <p:ph type="sldNum" sz="quarter" idx="2"/>
          </p:nvPr>
        </p:nvSpPr>
        <p:spPr>
          <a:xfrm>
            <a:off x="8193706" y="6248400"/>
            <a:ext cx="264496" cy="259623"/>
          </a:xfrm>
          <a:prstGeom prst="rect">
            <a:avLst/>
          </a:prstGeom>
        </p:spPr>
        <p:txBody>
          <a:bodyPr lIns="0" tIns="0" rIns="0" bIns="0"/>
          <a:lstStyle>
            <a:lvl1pPr algn="r" defTabSz="321457">
              <a:defRPr sz="1687" b="0">
                <a:solidFill>
                  <a:srgbClr val="000000"/>
                </a:solidFill>
                <a:latin typeface="+mn-lt"/>
                <a:ea typeface="+mn-ea"/>
                <a:cs typeface="+mn-cs"/>
                <a:sym typeface="Helvetica"/>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6_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72" name="Slide Number"/>
          <p:cNvSpPr>
            <a:spLocks noGrp="1"/>
          </p:cNvSpPr>
          <p:nvPr>
            <p:ph type="sldNum" sz="quarter" idx="2"/>
          </p:nvPr>
        </p:nvSpPr>
        <p:spPr>
          <a:xfrm>
            <a:off x="8062392" y="6248400"/>
            <a:ext cx="395810" cy="390937"/>
          </a:xfrm>
          <a:prstGeom prst="rect">
            <a:avLst/>
          </a:prstGeom>
        </p:spPr>
        <p:txBody>
          <a:bodyPr lIns="65022" tIns="65022" rIns="65022" bIns="65022"/>
          <a:lstStyle>
            <a:lvl1pPr algn="r" defTabSz="321457">
              <a:defRPr sz="1687" b="0">
                <a:solidFill>
                  <a:srgbClr val="000000"/>
                </a:solidFill>
                <a:latin typeface="+mn-lt"/>
                <a:ea typeface="+mn-ea"/>
                <a:cs typeface="+mn-cs"/>
                <a:sym typeface="Helvetica"/>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7_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79" name="Slide Number"/>
          <p:cNvSpPr>
            <a:spLocks noGrp="1"/>
          </p:cNvSpPr>
          <p:nvPr>
            <p:ph type="sldNum" sz="quarter" idx="2"/>
          </p:nvPr>
        </p:nvSpPr>
        <p:spPr>
          <a:xfrm>
            <a:off x="8062392" y="6248400"/>
            <a:ext cx="395810" cy="390937"/>
          </a:xfrm>
          <a:prstGeom prst="rect">
            <a:avLst/>
          </a:prstGeom>
        </p:spPr>
        <p:txBody>
          <a:bodyPr lIns="65022" tIns="65022" rIns="65022" bIns="65022"/>
          <a:lstStyle>
            <a:lvl1pPr algn="r" defTabSz="321457">
              <a:defRPr sz="1687" b="0">
                <a:solidFill>
                  <a:srgbClr val="000000"/>
                </a:solidFill>
                <a:latin typeface="+mn-lt"/>
                <a:ea typeface="+mn-ea"/>
                <a:cs typeface="+mn-cs"/>
                <a:sym typeface="Helvetica"/>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1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6" name="Title Text"/>
          <p:cNvSpPr>
            <a:spLocks noGrp="1"/>
          </p:cNvSpPr>
          <p:nvPr>
            <p:ph type="title"/>
          </p:nvPr>
        </p:nvSpPr>
        <p:spPr>
          <a:xfrm>
            <a:off x="892969" y="178594"/>
            <a:ext cx="7358063" cy="1401961"/>
          </a:xfrm>
          <a:prstGeom prst="rect">
            <a:avLst/>
          </a:prstGeom>
        </p:spPr>
        <p:txBody>
          <a:bodyPr/>
          <a:lstStyle/>
          <a:p>
            <a:r>
              <a:t>Title Text</a:t>
            </a:r>
          </a:p>
        </p:txBody>
      </p:sp>
      <p:sp>
        <p:nvSpPr>
          <p:cNvPr id="187" name="Body Level One…"/>
          <p:cNvSpPr>
            <a:spLocks noGrp="1"/>
          </p:cNvSpPr>
          <p:nvPr>
            <p:ph type="body" idx="1"/>
          </p:nvPr>
        </p:nvSpPr>
        <p:spPr>
          <a:xfrm>
            <a:off x="892969" y="1669852"/>
            <a:ext cx="7358063" cy="4625578"/>
          </a:xfrm>
          <a:prstGeom prst="rect">
            <a:avLst/>
          </a:prstGeom>
        </p:spPr>
        <p:txBody>
          <a:bodyPr/>
          <a:lstStyle>
            <a:lvl1pPr marL="470378" indent="-247145">
              <a:lnSpc>
                <a:spcPct val="100000"/>
              </a:lnSpc>
              <a:spcBef>
                <a:spcPts val="2812"/>
              </a:spcBef>
              <a:buSzPct val="48000"/>
              <a:buBlip>
                <a:blip r:embed="rId3"/>
              </a:buBlip>
              <a:defRPr sz="2812" i="0">
                <a:solidFill>
                  <a:srgbClr val="000000"/>
                </a:solidFill>
                <a:latin typeface="Cochin"/>
                <a:ea typeface="Cochin"/>
                <a:cs typeface="Cochin"/>
                <a:sym typeface="Cochin"/>
              </a:defRPr>
            </a:lvl1pPr>
            <a:lvl2pPr marL="782907" indent="-247145">
              <a:lnSpc>
                <a:spcPct val="100000"/>
              </a:lnSpc>
              <a:spcBef>
                <a:spcPts val="2812"/>
              </a:spcBef>
              <a:buSzPct val="48000"/>
              <a:buBlip>
                <a:blip r:embed="rId3"/>
              </a:buBlip>
              <a:defRPr sz="2812" i="0">
                <a:solidFill>
                  <a:srgbClr val="000000"/>
                </a:solidFill>
                <a:latin typeface="Cochin"/>
                <a:ea typeface="Cochin"/>
                <a:cs typeface="Cochin"/>
                <a:sym typeface="Cochin"/>
              </a:defRPr>
            </a:lvl2pPr>
            <a:lvl3pPr marL="1095435" indent="-247145">
              <a:lnSpc>
                <a:spcPct val="100000"/>
              </a:lnSpc>
              <a:spcBef>
                <a:spcPts val="2812"/>
              </a:spcBef>
              <a:buSzPct val="48000"/>
              <a:buBlip>
                <a:blip r:embed="rId3"/>
              </a:buBlip>
              <a:defRPr sz="2812" i="0">
                <a:solidFill>
                  <a:srgbClr val="000000"/>
                </a:solidFill>
                <a:latin typeface="Cochin"/>
                <a:ea typeface="Cochin"/>
                <a:cs typeface="Cochin"/>
                <a:sym typeface="Cochin"/>
              </a:defRPr>
            </a:lvl3pPr>
            <a:lvl4pPr marL="1407963" indent="-247145">
              <a:lnSpc>
                <a:spcPct val="100000"/>
              </a:lnSpc>
              <a:spcBef>
                <a:spcPts val="2812"/>
              </a:spcBef>
              <a:buSzPct val="48000"/>
              <a:buBlip>
                <a:blip r:embed="rId3"/>
              </a:buBlip>
              <a:defRPr sz="2812" i="0">
                <a:solidFill>
                  <a:srgbClr val="000000"/>
                </a:solidFill>
                <a:latin typeface="Cochin"/>
                <a:ea typeface="Cochin"/>
                <a:cs typeface="Cochin"/>
                <a:sym typeface="Cochin"/>
              </a:defRPr>
            </a:lvl4pPr>
            <a:lvl5pPr marL="1720491" indent="-247145">
              <a:lnSpc>
                <a:spcPct val="100000"/>
              </a:lnSpc>
              <a:spcBef>
                <a:spcPts val="2812"/>
              </a:spcBef>
              <a:buSzPct val="48000"/>
              <a:buBlip>
                <a:blip r:embed="rId3"/>
              </a:buBlip>
              <a:defRPr sz="2812" i="0">
                <a:solidFill>
                  <a:srgbClr val="000000"/>
                </a:solidFill>
                <a:latin typeface="Cochin"/>
                <a:ea typeface="Cochin"/>
                <a:cs typeface="Cochin"/>
                <a:sym typeface="Cochi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8" name="Slide Number"/>
          <p:cNvSpPr>
            <a:spLocks noGrp="1"/>
          </p:cNvSpPr>
          <p:nvPr>
            <p:ph type="sldNum" sz="quarter" idx="2"/>
          </p:nvPr>
        </p:nvSpPr>
        <p:spPr>
          <a:xfrm>
            <a:off x="4455914" y="6532066"/>
            <a:ext cx="261290" cy="275717"/>
          </a:xfrm>
          <a:prstGeom prst="rect">
            <a:avLst/>
          </a:prstGeom>
        </p:spPr>
        <p:txBody>
          <a:bodyPr/>
          <a:lstStyle>
            <a:lvl1pPr>
              <a:defRPr sz="1125" b="0">
                <a:solidFill>
                  <a:srgbClr val="000000"/>
                </a:solidFill>
                <a:latin typeface="Cochin"/>
                <a:ea typeface="Cochin"/>
                <a:cs typeface="Cochin"/>
                <a:sym typeface="Cochin"/>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2_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5" name="Title Text"/>
          <p:cNvSpPr>
            <a:spLocks noGrp="1"/>
          </p:cNvSpPr>
          <p:nvPr>
            <p:ph type="title"/>
          </p:nvPr>
        </p:nvSpPr>
        <p:spPr>
          <a:xfrm>
            <a:off x="892969" y="178594"/>
            <a:ext cx="7358063" cy="1401961"/>
          </a:xfrm>
          <a:prstGeom prst="rect">
            <a:avLst/>
          </a:prstGeom>
        </p:spPr>
        <p:txBody>
          <a:bodyPr/>
          <a:lstStyle/>
          <a:p>
            <a:r>
              <a:t>Title Text</a:t>
            </a:r>
          </a:p>
        </p:txBody>
      </p:sp>
      <p:sp>
        <p:nvSpPr>
          <p:cNvPr id="196" name="Slide Number"/>
          <p:cNvSpPr>
            <a:spLocks noGrp="1"/>
          </p:cNvSpPr>
          <p:nvPr>
            <p:ph type="sldNum" sz="quarter" idx="2"/>
          </p:nvPr>
        </p:nvSpPr>
        <p:spPr>
          <a:xfrm>
            <a:off x="4455914" y="6532066"/>
            <a:ext cx="261290" cy="275717"/>
          </a:xfrm>
          <a:prstGeom prst="rect">
            <a:avLst/>
          </a:prstGeom>
        </p:spPr>
        <p:txBody>
          <a:bodyPr/>
          <a:lstStyle>
            <a:lvl1pPr>
              <a:defRPr sz="1125" b="0">
                <a:solidFill>
                  <a:srgbClr val="000000"/>
                </a:solidFill>
                <a:latin typeface="Cochin"/>
                <a:ea typeface="Cochin"/>
                <a:cs typeface="Cochin"/>
                <a:sym typeface="Cochin"/>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3" name="dingbat_hd.png" descr="dingbat_h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7372" y="3701356"/>
            <a:ext cx="5209256" cy="276820"/>
          </a:xfrm>
          <a:prstGeom prst="rect">
            <a:avLst/>
          </a:prstGeom>
          <a:ln w="12700">
            <a:miter lim="400000"/>
          </a:ln>
        </p:spPr>
      </p:pic>
      <p:sp>
        <p:nvSpPr>
          <p:cNvPr id="204" name="Title Text"/>
          <p:cNvSpPr>
            <a:spLocks noGrp="1"/>
          </p:cNvSpPr>
          <p:nvPr>
            <p:ph type="title"/>
          </p:nvPr>
        </p:nvSpPr>
        <p:spPr>
          <a:xfrm>
            <a:off x="1294805" y="1598414"/>
            <a:ext cx="6554391" cy="1982391"/>
          </a:xfrm>
          <a:prstGeom prst="rect">
            <a:avLst/>
          </a:prstGeom>
          <a:effectLst/>
        </p:spPr>
        <p:txBody>
          <a:bodyPr anchor="b"/>
          <a:lstStyle>
            <a:lvl1pPr>
              <a:lnSpc>
                <a:spcPct val="100000"/>
              </a:lnSpc>
              <a:defRPr sz="5344" spc="0">
                <a:solidFill>
                  <a:srgbClr val="F4D799"/>
                </a:solidFill>
                <a:effectLst>
                  <a:outerShdw blurRad="25400" dist="25400" dir="16200000" rotWithShape="0">
                    <a:srgbClr val="000000">
                      <a:alpha val="34000"/>
                    </a:srgbClr>
                  </a:outerShdw>
                </a:effectLst>
                <a:latin typeface="Hoefler Text"/>
                <a:ea typeface="Hoefler Text"/>
                <a:cs typeface="Hoefler Text"/>
                <a:sym typeface="Hoefler Text"/>
              </a:defRPr>
            </a:lvl1pPr>
          </a:lstStyle>
          <a:p>
            <a:r>
              <a:t>Title Text</a:t>
            </a:r>
          </a:p>
        </p:txBody>
      </p:sp>
      <p:sp>
        <p:nvSpPr>
          <p:cNvPr id="205" name="Body Level One…"/>
          <p:cNvSpPr>
            <a:spLocks noGrp="1"/>
          </p:cNvSpPr>
          <p:nvPr>
            <p:ph type="body" sz="quarter" idx="1"/>
          </p:nvPr>
        </p:nvSpPr>
        <p:spPr>
          <a:xfrm>
            <a:off x="1294805" y="4152305"/>
            <a:ext cx="6554391" cy="991195"/>
          </a:xfrm>
          <a:prstGeom prst="rect">
            <a:avLst/>
          </a:prstGeom>
        </p:spPr>
        <p:txBody>
          <a:bodyPr anchor="t"/>
          <a:lstStyle>
            <a:lvl1pPr marL="0" indent="0" algn="ctr">
              <a:spcBef>
                <a:spcPts val="0"/>
              </a:spcBef>
              <a:buSzTx/>
              <a:buNone/>
              <a:defRPr sz="2391">
                <a:solidFill>
                  <a:srgbClr val="C8AF7B"/>
                </a:solidFill>
                <a:effectLst>
                  <a:outerShdw blurRad="25400" dist="12700" dir="16200000" rotWithShape="0">
                    <a:srgbClr val="000000">
                      <a:alpha val="48000"/>
                    </a:srgbClr>
                  </a:outerShdw>
                </a:effectLst>
              </a:defRPr>
            </a:lvl1pPr>
            <a:lvl2pPr marL="0" indent="0" algn="ctr">
              <a:spcBef>
                <a:spcPts val="0"/>
              </a:spcBef>
              <a:buSzTx/>
              <a:buNone/>
              <a:defRPr sz="2391">
                <a:solidFill>
                  <a:srgbClr val="C8AF7B"/>
                </a:solidFill>
                <a:effectLst>
                  <a:outerShdw blurRad="25400" dist="12700" dir="16200000" rotWithShape="0">
                    <a:srgbClr val="000000">
                      <a:alpha val="48000"/>
                    </a:srgbClr>
                  </a:outerShdw>
                </a:effectLst>
              </a:defRPr>
            </a:lvl2pPr>
            <a:lvl3pPr marL="0" indent="0" algn="ctr">
              <a:spcBef>
                <a:spcPts val="0"/>
              </a:spcBef>
              <a:buSzTx/>
              <a:buNone/>
              <a:defRPr sz="2391">
                <a:solidFill>
                  <a:srgbClr val="C8AF7B"/>
                </a:solidFill>
                <a:effectLst>
                  <a:outerShdw blurRad="25400" dist="12700" dir="16200000" rotWithShape="0">
                    <a:srgbClr val="000000">
                      <a:alpha val="48000"/>
                    </a:srgbClr>
                  </a:outerShdw>
                </a:effectLst>
              </a:defRPr>
            </a:lvl3pPr>
            <a:lvl4pPr marL="0" indent="0" algn="ctr">
              <a:spcBef>
                <a:spcPts val="0"/>
              </a:spcBef>
              <a:buSzTx/>
              <a:buNone/>
              <a:defRPr sz="2391">
                <a:solidFill>
                  <a:srgbClr val="C8AF7B"/>
                </a:solidFill>
                <a:effectLst>
                  <a:outerShdw blurRad="25400" dist="12700" dir="16200000" rotWithShape="0">
                    <a:srgbClr val="000000">
                      <a:alpha val="48000"/>
                    </a:srgbClr>
                  </a:outerShdw>
                </a:effectLst>
              </a:defRPr>
            </a:lvl4pPr>
            <a:lvl5pPr marL="0" indent="0" algn="ctr">
              <a:spcBef>
                <a:spcPts val="0"/>
              </a:spcBef>
              <a:buSzTx/>
              <a:buNone/>
              <a:defRPr sz="2391">
                <a:solidFill>
                  <a:srgbClr val="C8AF7B"/>
                </a:solidFill>
                <a:effectLst>
                  <a:outerShdw blurRad="25400" dist="12700" dir="16200000" rotWithShape="0">
                    <a:srgbClr val="000000">
                      <a:alpha val="48000"/>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06" name="Slide Number"/>
          <p:cNvSpPr>
            <a:spLocks noGrp="1"/>
          </p:cNvSpPr>
          <p:nvPr>
            <p:ph type="sldNum" sz="quarter" idx="2"/>
          </p:nvPr>
        </p:nvSpPr>
        <p:spPr>
          <a:xfrm>
            <a:off x="4400135" y="6581180"/>
            <a:ext cx="330219" cy="318933"/>
          </a:xfrm>
          <a:prstGeom prst="rect">
            <a:avLst/>
          </a:prstGeom>
        </p:spPr>
        <p:txBody>
          <a:bodyPr/>
          <a:lstStyle>
            <a:lvl1pPr>
              <a:defRPr i="1">
                <a:solidFill>
                  <a:srgbClr val="F4E1B9"/>
                </a:solidFill>
              </a:defRPr>
            </a:lvl1pPr>
          </a:lstStyle>
          <a:p>
            <a:fld id="{86CB4B4D-7CA3-9044-876B-883B54F8677D}" type="slidenum">
              <a:rPr/>
              <a:pPr/>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Photo - Horizontal">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Shape 21"/>
          <p:cNvSpPr>
            <a:spLocks noGrp="1"/>
          </p:cNvSpPr>
          <p:nvPr>
            <p:ph type="pic" sz="half" idx="13"/>
          </p:nvPr>
        </p:nvSpPr>
        <p:spPr>
          <a:xfrm>
            <a:off x="1669852" y="669727"/>
            <a:ext cx="5804297" cy="3875484"/>
          </a:xfrm>
          <a:prstGeom prst="rect">
            <a:avLst/>
          </a:prstGeom>
        </p:spPr>
        <p:txBody>
          <a:bodyPr lIns="91439" tIns="45719" rIns="91439" bIns="45719" anchor="t">
            <a:noAutofit/>
          </a:bodyPr>
          <a:lstStyle/>
          <a:p>
            <a:endParaRPr/>
          </a:p>
        </p:txBody>
      </p:sp>
      <p:sp>
        <p:nvSpPr>
          <p:cNvPr id="12" name="Title Text"/>
          <p:cNvSpPr>
            <a:spLocks noGrp="1"/>
          </p:cNvSpPr>
          <p:nvPr>
            <p:ph type="title"/>
          </p:nvPr>
        </p:nvSpPr>
        <p:spPr>
          <a:xfrm>
            <a:off x="1294805" y="4911328"/>
            <a:ext cx="6554391" cy="866180"/>
          </a:xfrm>
          <a:prstGeom prst="rect">
            <a:avLst/>
          </a:prstGeom>
          <a:effectLst/>
        </p:spPr>
        <p:txBody>
          <a:bodyPr/>
          <a:lstStyle>
            <a:lvl1pPr>
              <a:lnSpc>
                <a:spcPct val="100000"/>
              </a:lnSpc>
              <a:defRPr sz="5344" spc="0">
                <a:solidFill>
                  <a:srgbClr val="F4D799"/>
                </a:solidFill>
                <a:effectLst>
                  <a:outerShdw blurRad="25400" dist="25400" dir="16200000" rotWithShape="0">
                    <a:srgbClr val="000000">
                      <a:alpha val="34000"/>
                    </a:srgbClr>
                  </a:outerShdw>
                </a:effectLst>
                <a:latin typeface="Hoefler Text"/>
                <a:ea typeface="Hoefler Text"/>
                <a:cs typeface="Hoefler Text"/>
                <a:sym typeface="Hoefler Text"/>
              </a:defRPr>
            </a:lvl1pPr>
          </a:lstStyle>
          <a:p>
            <a:r>
              <a:t>Title Text</a:t>
            </a:r>
          </a:p>
        </p:txBody>
      </p:sp>
      <p:sp>
        <p:nvSpPr>
          <p:cNvPr id="13" name="Body Level One…"/>
          <p:cNvSpPr>
            <a:spLocks noGrp="1"/>
          </p:cNvSpPr>
          <p:nvPr>
            <p:ph type="body" sz="quarter" idx="1"/>
          </p:nvPr>
        </p:nvSpPr>
        <p:spPr>
          <a:xfrm>
            <a:off x="1294805" y="5768578"/>
            <a:ext cx="6554391" cy="455414"/>
          </a:xfrm>
          <a:prstGeom prst="rect">
            <a:avLst/>
          </a:prstGeom>
        </p:spPr>
        <p:txBody>
          <a:bodyPr anchor="t"/>
          <a:lstStyle>
            <a:lvl1pPr marL="0" indent="0" algn="ctr">
              <a:spcBef>
                <a:spcPts val="0"/>
              </a:spcBef>
              <a:buSzTx/>
              <a:buNone/>
              <a:defRPr sz="2391">
                <a:solidFill>
                  <a:srgbClr val="C8AF7B"/>
                </a:solidFill>
                <a:effectLst>
                  <a:outerShdw blurRad="25400" dist="12700" dir="16200000" rotWithShape="0">
                    <a:srgbClr val="000000">
                      <a:alpha val="48000"/>
                    </a:srgbClr>
                  </a:outerShdw>
                </a:effectLst>
              </a:defRPr>
            </a:lvl1pPr>
            <a:lvl2pPr marL="0" indent="0" algn="ctr">
              <a:spcBef>
                <a:spcPts val="0"/>
              </a:spcBef>
              <a:buSzTx/>
              <a:buNone/>
              <a:defRPr sz="2391">
                <a:solidFill>
                  <a:srgbClr val="C8AF7B"/>
                </a:solidFill>
                <a:effectLst>
                  <a:outerShdw blurRad="25400" dist="12700" dir="16200000" rotWithShape="0">
                    <a:srgbClr val="000000">
                      <a:alpha val="48000"/>
                    </a:srgbClr>
                  </a:outerShdw>
                </a:effectLst>
              </a:defRPr>
            </a:lvl2pPr>
            <a:lvl3pPr marL="0" indent="0" algn="ctr">
              <a:spcBef>
                <a:spcPts val="0"/>
              </a:spcBef>
              <a:buSzTx/>
              <a:buNone/>
              <a:defRPr sz="2391">
                <a:solidFill>
                  <a:srgbClr val="C8AF7B"/>
                </a:solidFill>
                <a:effectLst>
                  <a:outerShdw blurRad="25400" dist="12700" dir="16200000" rotWithShape="0">
                    <a:srgbClr val="000000">
                      <a:alpha val="48000"/>
                    </a:srgbClr>
                  </a:outerShdw>
                </a:effectLst>
              </a:defRPr>
            </a:lvl3pPr>
            <a:lvl4pPr marL="0" indent="0" algn="ctr">
              <a:spcBef>
                <a:spcPts val="0"/>
              </a:spcBef>
              <a:buSzTx/>
              <a:buNone/>
              <a:defRPr sz="2391">
                <a:solidFill>
                  <a:srgbClr val="C8AF7B"/>
                </a:solidFill>
                <a:effectLst>
                  <a:outerShdw blurRad="25400" dist="12700" dir="16200000" rotWithShape="0">
                    <a:srgbClr val="000000">
                      <a:alpha val="48000"/>
                    </a:srgbClr>
                  </a:outerShdw>
                </a:effectLst>
              </a:defRPr>
            </a:lvl4pPr>
            <a:lvl5pPr marL="0" indent="0" algn="ctr">
              <a:spcBef>
                <a:spcPts val="0"/>
              </a:spcBef>
              <a:buSzTx/>
              <a:buNone/>
              <a:defRPr sz="2391">
                <a:solidFill>
                  <a:srgbClr val="C8AF7B"/>
                </a:solidFill>
                <a:effectLst>
                  <a:outerShdw blurRad="25400" dist="12700" dir="16200000" rotWithShape="0">
                    <a:srgbClr val="000000">
                      <a:alpha val="48000"/>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a:spLocks noGrp="1"/>
          </p:cNvSpPr>
          <p:nvPr>
            <p:ph type="sldNum" sz="quarter" idx="2"/>
          </p:nvPr>
        </p:nvSpPr>
        <p:spPr>
          <a:xfrm>
            <a:off x="4400135" y="6581180"/>
            <a:ext cx="330219" cy="318933"/>
          </a:xfrm>
          <a:prstGeom prst="rect">
            <a:avLst/>
          </a:prstGeom>
        </p:spPr>
        <p:txBody>
          <a:bodyPr/>
          <a:lstStyle>
            <a:lvl1pPr>
              <a:defRPr i="1">
                <a:solidFill>
                  <a:srgbClr val="F4E1B9"/>
                </a:solidFill>
              </a:defRPr>
            </a:lvl1pPr>
          </a:lstStyle>
          <a:p>
            <a:fld id="{86CB4B4D-7CA3-9044-876B-883B54F8677D}" type="slidenum">
              <a:rPr/>
              <a:pPr/>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1" name="Title Text"/>
          <p:cNvSpPr>
            <a:spLocks noGrp="1"/>
          </p:cNvSpPr>
          <p:nvPr>
            <p:ph type="title"/>
          </p:nvPr>
        </p:nvSpPr>
        <p:spPr>
          <a:xfrm>
            <a:off x="892969" y="2652117"/>
            <a:ext cx="7358063" cy="1553766"/>
          </a:xfrm>
          <a:prstGeom prst="rect">
            <a:avLst/>
          </a:prstGeom>
          <a:effectLst/>
        </p:spPr>
        <p:txBody>
          <a:bodyPr/>
          <a:lstStyle>
            <a:lvl1pPr>
              <a:lnSpc>
                <a:spcPct val="100000"/>
              </a:lnSpc>
              <a:defRPr sz="4781" spc="0">
                <a:solidFill>
                  <a:srgbClr val="BCB08F"/>
                </a:solidFill>
                <a:effectLst>
                  <a:outerShdw blurRad="12700" dist="12700" dir="16200000" rotWithShape="0">
                    <a:srgbClr val="000000">
                      <a:alpha val="50000"/>
                    </a:srgbClr>
                  </a:outerShdw>
                </a:effectLst>
                <a:latin typeface="Hoefler Text"/>
                <a:ea typeface="Hoefler Text"/>
                <a:cs typeface="Hoefler Text"/>
                <a:sym typeface="Hoefler Text"/>
              </a:defRPr>
            </a:lvl1pPr>
          </a:lstStyle>
          <a:p>
            <a:r>
              <a:t>Title Text</a:t>
            </a:r>
          </a:p>
        </p:txBody>
      </p:sp>
      <p:sp>
        <p:nvSpPr>
          <p:cNvPr id="22"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9" name="Title Text"/>
          <p:cNvSpPr>
            <a:spLocks noGrp="1"/>
          </p:cNvSpPr>
          <p:nvPr>
            <p:ph type="title"/>
          </p:nvPr>
        </p:nvSpPr>
        <p:spPr>
          <a:xfrm>
            <a:off x="892969" y="526852"/>
            <a:ext cx="7358063" cy="1160859"/>
          </a:xfrm>
          <a:prstGeom prst="rect">
            <a:avLst/>
          </a:prstGeom>
          <a:effectLst/>
        </p:spPr>
        <p:txBody>
          <a:bodyPr/>
          <a:lstStyle>
            <a:lvl1pPr>
              <a:lnSpc>
                <a:spcPct val="100000"/>
              </a:lnSpc>
              <a:defRPr sz="4781" spc="0">
                <a:solidFill>
                  <a:srgbClr val="BCB08F"/>
                </a:solidFill>
                <a:effectLst>
                  <a:outerShdw blurRad="12700" dist="12700" dir="16200000" rotWithShape="0">
                    <a:srgbClr val="000000">
                      <a:alpha val="50000"/>
                    </a:srgbClr>
                  </a:outerShdw>
                </a:effectLst>
                <a:latin typeface="Hoefler Text"/>
                <a:ea typeface="Hoefler Text"/>
                <a:cs typeface="Hoefler Text"/>
                <a:sym typeface="Hoefler Text"/>
              </a:defRPr>
            </a:lvl1pPr>
          </a:lstStyle>
          <a:p>
            <a:r>
              <a:t>Title Text</a:t>
            </a:r>
          </a:p>
        </p:txBody>
      </p:sp>
      <p:sp>
        <p:nvSpPr>
          <p:cNvPr id="40"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7" name="Title Text"/>
          <p:cNvSpPr>
            <a:spLocks noGrp="1"/>
          </p:cNvSpPr>
          <p:nvPr>
            <p:ph type="title"/>
          </p:nvPr>
        </p:nvSpPr>
        <p:spPr>
          <a:xfrm>
            <a:off x="892969" y="526852"/>
            <a:ext cx="7358063" cy="1160859"/>
          </a:xfrm>
          <a:prstGeom prst="rect">
            <a:avLst/>
          </a:prstGeom>
          <a:effectLst/>
        </p:spPr>
        <p:txBody>
          <a:bodyPr/>
          <a:lstStyle>
            <a:lvl1pPr>
              <a:lnSpc>
                <a:spcPct val="100000"/>
              </a:lnSpc>
              <a:defRPr sz="4781" spc="0">
                <a:solidFill>
                  <a:srgbClr val="BCB08F"/>
                </a:solidFill>
                <a:effectLst>
                  <a:outerShdw blurRad="12700" dist="12700" dir="16200000" rotWithShape="0">
                    <a:srgbClr val="000000">
                      <a:alpha val="50000"/>
                    </a:srgbClr>
                  </a:outerShdw>
                </a:effectLst>
                <a:latin typeface="Hoefler Text"/>
                <a:ea typeface="Hoefler Text"/>
                <a:cs typeface="Hoefler Text"/>
                <a:sym typeface="Hoefler Text"/>
              </a:defRPr>
            </a:lvl1pPr>
          </a:lstStyle>
          <a:p>
            <a:r>
              <a:t>Title Text</a:t>
            </a:r>
          </a:p>
        </p:txBody>
      </p:sp>
      <p:sp>
        <p:nvSpPr>
          <p:cNvPr id="48" name="Body Level One…"/>
          <p:cNvSpPr>
            <a:spLocks noGrp="1"/>
          </p:cNvSpPr>
          <p:nvPr>
            <p:ph type="body" idx="1"/>
          </p:nvPr>
        </p:nvSpPr>
        <p:spPr>
          <a:xfrm>
            <a:off x="892969" y="2098477"/>
            <a:ext cx="7358063" cy="4018359"/>
          </a:xfrm>
          <a:prstGeom prst="rect">
            <a:avLst/>
          </a:prstGeom>
        </p:spPr>
        <p:txBody>
          <a:bodyPr/>
          <a:lstStyle>
            <a:lvl1pPr marL="294669" indent="-294669">
              <a:spcBef>
                <a:spcPts val="1969"/>
              </a:spcBef>
              <a:buBlip>
                <a:blip r:embed="rId3"/>
              </a:buBlip>
              <a:defRPr sz="2531"/>
            </a:lvl1pPr>
            <a:lvl2pPr marL="589338" indent="-294669">
              <a:spcBef>
                <a:spcPts val="1969"/>
              </a:spcBef>
              <a:buBlip>
                <a:blip r:embed="rId3"/>
              </a:buBlip>
              <a:defRPr sz="2531"/>
            </a:lvl2pPr>
            <a:lvl3pPr marL="884008" indent="-294669">
              <a:spcBef>
                <a:spcPts val="1969"/>
              </a:spcBef>
              <a:buBlip>
                <a:blip r:embed="rId3"/>
              </a:buBlip>
              <a:defRPr sz="2531"/>
            </a:lvl3pPr>
            <a:lvl4pPr marL="1178677" indent="-294669">
              <a:spcBef>
                <a:spcPts val="1969"/>
              </a:spcBef>
              <a:buBlip>
                <a:blip r:embed="rId3"/>
              </a:buBlip>
              <a:defRPr sz="2531"/>
            </a:lvl4pPr>
            <a:lvl5pPr marL="1473346" indent="-294669">
              <a:spcBef>
                <a:spcPts val="1969"/>
              </a:spcBef>
              <a:buBlip>
                <a:blip r:embed="rId3"/>
              </a:buBlip>
              <a:defRPr sz="2531"/>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2F64FE-9203-204D-9C0C-1DB0C670BC52}" type="datetimeFigureOut">
              <a:rPr lang="en-US" smtClean="0"/>
              <a:t>7/10/2019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B589FC-EC47-9D4A-9E17-809E12C533CE}" type="slidenum">
              <a:rPr lang="en-US" smtClean="0"/>
              <a:t>‹#›</a:t>
            </a:fld>
            <a:endParaRPr lang="en-US"/>
          </a:p>
        </p:txBody>
      </p:sp>
    </p:spTree>
    <p:extLst>
      <p:ext uri="{BB962C8B-B14F-4D97-AF65-F5344CB8AC3E}">
        <p14:creationId xmlns:p14="http://schemas.microsoft.com/office/powerpoint/2010/main" val="519148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6" name="Shape 66"/>
          <p:cNvSpPr>
            <a:spLocks noGrp="1"/>
          </p:cNvSpPr>
          <p:nvPr>
            <p:ph type="pic" sz="quarter" idx="13"/>
          </p:nvPr>
        </p:nvSpPr>
        <p:spPr>
          <a:xfrm>
            <a:off x="5322094" y="2321719"/>
            <a:ext cx="2678906" cy="3571875"/>
          </a:xfrm>
          <a:prstGeom prst="rect">
            <a:avLst/>
          </a:prstGeom>
        </p:spPr>
        <p:txBody>
          <a:bodyPr lIns="91439" tIns="45719" rIns="91439" bIns="45719" anchor="t">
            <a:noAutofit/>
          </a:bodyPr>
          <a:lstStyle/>
          <a:p>
            <a:endParaRPr/>
          </a:p>
        </p:txBody>
      </p:sp>
      <p:sp>
        <p:nvSpPr>
          <p:cNvPr id="57" name="Title Text"/>
          <p:cNvSpPr>
            <a:spLocks noGrp="1"/>
          </p:cNvSpPr>
          <p:nvPr>
            <p:ph type="title"/>
          </p:nvPr>
        </p:nvSpPr>
        <p:spPr>
          <a:xfrm>
            <a:off x="892969" y="526852"/>
            <a:ext cx="7358063" cy="1160859"/>
          </a:xfrm>
          <a:prstGeom prst="rect">
            <a:avLst/>
          </a:prstGeom>
          <a:effectLst/>
        </p:spPr>
        <p:txBody>
          <a:bodyPr/>
          <a:lstStyle>
            <a:lvl1pPr>
              <a:lnSpc>
                <a:spcPct val="100000"/>
              </a:lnSpc>
              <a:defRPr sz="4781" spc="0">
                <a:solidFill>
                  <a:srgbClr val="BCB08F"/>
                </a:solidFill>
                <a:effectLst>
                  <a:outerShdw blurRad="12700" dist="12700" dir="16200000" rotWithShape="0">
                    <a:srgbClr val="000000">
                      <a:alpha val="50000"/>
                    </a:srgbClr>
                  </a:outerShdw>
                </a:effectLst>
                <a:latin typeface="Hoefler Text"/>
                <a:ea typeface="Hoefler Text"/>
                <a:cs typeface="Hoefler Text"/>
                <a:sym typeface="Hoefler Text"/>
              </a:defRPr>
            </a:lvl1pPr>
          </a:lstStyle>
          <a:p>
            <a:r>
              <a:t>Title Text</a:t>
            </a:r>
          </a:p>
        </p:txBody>
      </p:sp>
      <p:sp>
        <p:nvSpPr>
          <p:cNvPr id="58" name="Body Level One…"/>
          <p:cNvSpPr>
            <a:spLocks noGrp="1"/>
          </p:cNvSpPr>
          <p:nvPr>
            <p:ph type="body" sz="half" idx="1"/>
          </p:nvPr>
        </p:nvSpPr>
        <p:spPr>
          <a:xfrm>
            <a:off x="892969" y="2098477"/>
            <a:ext cx="3696891" cy="4018359"/>
          </a:xfrm>
          <a:prstGeom prst="rect">
            <a:avLst/>
          </a:prstGeom>
        </p:spPr>
        <p:txBody>
          <a:bodyPr/>
          <a:lstStyle>
            <a:lvl1pPr marL="294669" indent="-294669">
              <a:spcBef>
                <a:spcPts val="1969"/>
              </a:spcBef>
              <a:buBlip>
                <a:blip r:embed="rId3"/>
              </a:buBlip>
              <a:defRPr sz="2531"/>
            </a:lvl1pPr>
            <a:lvl2pPr marL="589338" indent="-294669">
              <a:spcBef>
                <a:spcPts val="1969"/>
              </a:spcBef>
              <a:buBlip>
                <a:blip r:embed="rId3"/>
              </a:buBlip>
              <a:defRPr sz="2531"/>
            </a:lvl2pPr>
            <a:lvl3pPr marL="884008" indent="-294669">
              <a:spcBef>
                <a:spcPts val="1969"/>
              </a:spcBef>
              <a:buBlip>
                <a:blip r:embed="rId3"/>
              </a:buBlip>
              <a:defRPr sz="2531"/>
            </a:lvl3pPr>
            <a:lvl4pPr marL="1178677" indent="-294669">
              <a:spcBef>
                <a:spcPts val="1969"/>
              </a:spcBef>
              <a:buBlip>
                <a:blip r:embed="rId3"/>
              </a:buBlip>
              <a:defRPr sz="2531"/>
            </a:lvl4pPr>
            <a:lvl5pPr marL="1473346" indent="-294669">
              <a:spcBef>
                <a:spcPts val="1969"/>
              </a:spcBef>
              <a:buBlip>
                <a:blip r:embed="rId3"/>
              </a:buBlip>
              <a:defRPr sz="2531"/>
            </a:lvl5pPr>
          </a:lstStyle>
          <a:p>
            <a:r>
              <a:t>Body Level One</a:t>
            </a:r>
          </a:p>
          <a:p>
            <a:pPr lvl="1"/>
            <a:r>
              <a:t>Body Level Two</a:t>
            </a:r>
          </a:p>
          <a:p>
            <a:pPr lvl="2"/>
            <a:r>
              <a:t>Body Level Three</a:t>
            </a:r>
          </a:p>
          <a:p>
            <a:pPr lvl="3"/>
            <a:r>
              <a:t>Body Level Four</a:t>
            </a:r>
          </a:p>
          <a:p>
            <a:pPr lvl="4"/>
            <a:r>
              <a:t>Body Level Five</a:t>
            </a:r>
          </a:p>
        </p:txBody>
      </p:sp>
      <p:sp>
        <p:nvSpPr>
          <p:cNvPr id="59"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66" name="Body Level One…"/>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7"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74" name="Shape 84"/>
          <p:cNvSpPr>
            <a:spLocks noGrp="1"/>
          </p:cNvSpPr>
          <p:nvPr>
            <p:ph type="pic" sz="quarter" idx="13"/>
          </p:nvPr>
        </p:nvSpPr>
        <p:spPr>
          <a:xfrm>
            <a:off x="4724830" y="3509195"/>
            <a:ext cx="3804048" cy="2678909"/>
          </a:xfrm>
          <a:prstGeom prst="rect">
            <a:avLst/>
          </a:prstGeom>
        </p:spPr>
        <p:txBody>
          <a:bodyPr lIns="91439" tIns="45719" rIns="91439" bIns="45719" anchor="t">
            <a:noAutofit/>
          </a:bodyPr>
          <a:lstStyle/>
          <a:p>
            <a:endParaRPr/>
          </a:p>
        </p:txBody>
      </p:sp>
      <p:sp>
        <p:nvSpPr>
          <p:cNvPr id="75" name="Shape 85"/>
          <p:cNvSpPr>
            <a:spLocks noGrp="1"/>
          </p:cNvSpPr>
          <p:nvPr>
            <p:ph type="pic" sz="quarter" idx="14"/>
          </p:nvPr>
        </p:nvSpPr>
        <p:spPr>
          <a:xfrm>
            <a:off x="4724830" y="660625"/>
            <a:ext cx="3804048" cy="2678909"/>
          </a:xfrm>
          <a:prstGeom prst="rect">
            <a:avLst/>
          </a:prstGeom>
        </p:spPr>
        <p:txBody>
          <a:bodyPr lIns="91439" tIns="45719" rIns="91439" bIns="45719" anchor="t">
            <a:noAutofit/>
          </a:bodyPr>
          <a:lstStyle/>
          <a:p>
            <a:endParaRPr/>
          </a:p>
        </p:txBody>
      </p:sp>
      <p:sp>
        <p:nvSpPr>
          <p:cNvPr id="76" name="Shape 86"/>
          <p:cNvSpPr>
            <a:spLocks noGrp="1"/>
          </p:cNvSpPr>
          <p:nvPr>
            <p:ph type="pic" sz="half" idx="15"/>
          </p:nvPr>
        </p:nvSpPr>
        <p:spPr>
          <a:xfrm>
            <a:off x="688825" y="660797"/>
            <a:ext cx="3866558" cy="5527477"/>
          </a:xfrm>
          <a:prstGeom prst="rect">
            <a:avLst/>
          </a:prstGeom>
        </p:spPr>
        <p:txBody>
          <a:bodyPr lIns="91439" tIns="45719" rIns="91439" bIns="45719" anchor="t">
            <a:noAutofit/>
          </a:bodyPr>
          <a:lstStyle/>
          <a:p>
            <a:endParaRPr/>
          </a:p>
        </p:txBody>
      </p:sp>
      <p:sp>
        <p:nvSpPr>
          <p:cNvPr id="77"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84" name="Body Level One…"/>
          <p:cNvSpPr>
            <a:spLocks noGrp="1"/>
          </p:cNvSpPr>
          <p:nvPr>
            <p:ph type="body" sz="quarter" idx="1"/>
          </p:nvPr>
        </p:nvSpPr>
        <p:spPr>
          <a:xfrm>
            <a:off x="892969" y="4473774"/>
            <a:ext cx="7358063" cy="330398"/>
          </a:xfrm>
          <a:prstGeom prst="rect">
            <a:avLst/>
          </a:prstGeom>
        </p:spPr>
        <p:txBody>
          <a:bodyPr anchor="t"/>
          <a:lstStyle>
            <a:lvl1pPr marL="0" indent="0" algn="ctr">
              <a:lnSpc>
                <a:spcPct val="100000"/>
              </a:lnSpc>
              <a:spcBef>
                <a:spcPts val="0"/>
              </a:spcBef>
              <a:buSzTx/>
              <a:buNone/>
              <a:defRPr sz="1687"/>
            </a:lvl1pPr>
            <a:lvl2pPr marL="533211" indent="-193895" algn="ctr">
              <a:lnSpc>
                <a:spcPct val="100000"/>
              </a:lnSpc>
              <a:spcBef>
                <a:spcPts val="0"/>
              </a:spcBef>
              <a:buBlip>
                <a:blip r:embed="rId2"/>
              </a:buBlip>
              <a:defRPr sz="1687"/>
            </a:lvl2pPr>
            <a:lvl3pPr marL="872526" indent="-193894" algn="ctr">
              <a:lnSpc>
                <a:spcPct val="100000"/>
              </a:lnSpc>
              <a:spcBef>
                <a:spcPts val="0"/>
              </a:spcBef>
              <a:buBlip>
                <a:blip r:embed="rId2"/>
              </a:buBlip>
              <a:defRPr sz="1687"/>
            </a:lvl3pPr>
            <a:lvl4pPr marL="1211842" indent="-193894" algn="ctr">
              <a:lnSpc>
                <a:spcPct val="100000"/>
              </a:lnSpc>
              <a:spcBef>
                <a:spcPts val="0"/>
              </a:spcBef>
              <a:buBlip>
                <a:blip r:embed="rId2"/>
              </a:buBlip>
              <a:defRPr sz="1687"/>
            </a:lvl4pPr>
            <a:lvl5pPr marL="1551158" indent="-193894" algn="ctr">
              <a:lnSpc>
                <a:spcPct val="100000"/>
              </a:lnSpc>
              <a:spcBef>
                <a:spcPts val="0"/>
              </a:spcBef>
              <a:buBlip>
                <a:blip r:embed="rId2"/>
              </a:buBlip>
              <a:defRPr sz="1687"/>
            </a:lvl5pPr>
          </a:lstStyle>
          <a:p>
            <a:r>
              <a:t>Body Level One</a:t>
            </a:r>
          </a:p>
          <a:p>
            <a:pPr lvl="1"/>
            <a:r>
              <a:t>Body Level Two</a:t>
            </a:r>
          </a:p>
          <a:p>
            <a:pPr lvl="2"/>
            <a:r>
              <a:t>Body Level Three</a:t>
            </a:r>
          </a:p>
          <a:p>
            <a:pPr lvl="3"/>
            <a:r>
              <a:t>Body Level Four</a:t>
            </a:r>
          </a:p>
          <a:p>
            <a:pPr lvl="4"/>
            <a:r>
              <a:t>Body Level Five</a:t>
            </a:r>
          </a:p>
        </p:txBody>
      </p:sp>
      <p:sp>
        <p:nvSpPr>
          <p:cNvPr id="85" name="Shape 95"/>
          <p:cNvSpPr>
            <a:spLocks noGrp="1"/>
          </p:cNvSpPr>
          <p:nvPr>
            <p:ph type="body" sz="quarter" idx="13"/>
          </p:nvPr>
        </p:nvSpPr>
        <p:spPr>
          <a:xfrm>
            <a:off x="892969" y="2982516"/>
            <a:ext cx="7358063" cy="517922"/>
          </a:xfrm>
          <a:prstGeom prst="rect">
            <a:avLst/>
          </a:prstGeom>
        </p:spPr>
        <p:txBody>
          <a:bodyPr/>
          <a:lstStyle>
            <a:lvl1pPr marL="470378" indent="-247145">
              <a:lnSpc>
                <a:spcPct val="100000"/>
              </a:lnSpc>
              <a:spcBef>
                <a:spcPts val="2812"/>
              </a:spcBef>
              <a:buSzPct val="48000"/>
              <a:buBlip>
                <a:blip r:embed="rId3"/>
              </a:buBlip>
              <a:defRPr sz="4000" i="0">
                <a:solidFill>
                  <a:srgbClr val="000000"/>
                </a:solidFill>
                <a:effectLst/>
                <a:latin typeface="Cochin"/>
                <a:ea typeface="Cochin"/>
                <a:cs typeface="Cochin"/>
                <a:sym typeface="Cochin"/>
              </a:defRPr>
            </a:lvl1pPr>
          </a:lstStyle>
          <a:p>
            <a:pPr marL="669006" indent="-351507">
              <a:lnSpc>
                <a:spcPct val="100000"/>
              </a:lnSpc>
              <a:spcBef>
                <a:spcPts val="4000"/>
              </a:spcBef>
              <a:buSzPct val="48000"/>
              <a:buBlip>
                <a:blip r:embed="rId3"/>
              </a:buBlip>
              <a:defRPr sz="4000" i="0">
                <a:solidFill>
                  <a:srgbClr val="000000"/>
                </a:solidFill>
                <a:effectLst/>
                <a:latin typeface="Cochin"/>
                <a:ea typeface="Cochin"/>
                <a:cs typeface="Cochin"/>
                <a:sym typeface="Cochin"/>
              </a:defRPr>
            </a:pPr>
            <a:endParaRPr/>
          </a:p>
        </p:txBody>
      </p:sp>
      <p:sp>
        <p:nvSpPr>
          <p:cNvPr id="86"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_Title - Top">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8" name="Title Text"/>
          <p:cNvSpPr>
            <a:spLocks noGrp="1"/>
          </p:cNvSpPr>
          <p:nvPr>
            <p:ph type="title"/>
          </p:nvPr>
        </p:nvSpPr>
        <p:spPr>
          <a:xfrm>
            <a:off x="776883" y="401836"/>
            <a:ext cx="7590234" cy="1660922"/>
          </a:xfrm>
          <a:prstGeom prst="rect">
            <a:avLst/>
          </a:prstGeom>
          <a:effectLst/>
        </p:spPr>
        <p:txBody>
          <a:bodyPr/>
          <a:lstStyle>
            <a:lvl1pPr>
              <a:lnSpc>
                <a:spcPct val="100000"/>
              </a:lnSpc>
              <a:defRPr sz="5344" spc="0">
                <a:solidFill>
                  <a:srgbClr val="85604A"/>
                </a:solidFill>
                <a:latin typeface="Didot"/>
                <a:ea typeface="Didot"/>
                <a:cs typeface="Didot"/>
                <a:sym typeface="Didot"/>
              </a:defRPr>
            </a:lvl1pPr>
          </a:lstStyle>
          <a:p>
            <a:r>
              <a:t>Title Text</a:t>
            </a:r>
          </a:p>
        </p:txBody>
      </p:sp>
      <p:sp>
        <p:nvSpPr>
          <p:cNvPr id="109" name="Slide Number"/>
          <p:cNvSpPr>
            <a:spLocks noGrp="1"/>
          </p:cNvSpPr>
          <p:nvPr>
            <p:ph type="sldNum" sz="quarter" idx="2"/>
          </p:nvPr>
        </p:nvSpPr>
        <p:spPr>
          <a:xfrm>
            <a:off x="4437983" y="6554391"/>
            <a:ext cx="275717" cy="297389"/>
          </a:xfrm>
          <a:prstGeom prst="rect">
            <a:avLst/>
          </a:prstGeom>
        </p:spPr>
        <p:txBody>
          <a:bodyPr/>
          <a:lstStyle>
            <a:lvl1pPr>
              <a:defRPr sz="1266">
                <a:solidFill>
                  <a:srgbClr val="51573F"/>
                </a:solidFill>
                <a:latin typeface="Didot"/>
                <a:ea typeface="Didot"/>
                <a:cs typeface="Didot"/>
                <a:sym typeface="Didot"/>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30" name="Slide Number"/>
          <p:cNvSpPr>
            <a:spLocks noGrp="1"/>
          </p:cNvSpPr>
          <p:nvPr>
            <p:ph type="sldNum" sz="quarter" idx="2"/>
          </p:nvPr>
        </p:nvSpPr>
        <p:spPr>
          <a:xfrm>
            <a:off x="8136130" y="6248400"/>
            <a:ext cx="322072" cy="326111"/>
          </a:xfrm>
          <a:prstGeom prst="rect">
            <a:avLst/>
          </a:prstGeom>
        </p:spPr>
        <p:txBody>
          <a:bodyPr lIns="65022" tIns="65022" rIns="65022" bIns="65022"/>
          <a:lstStyle>
            <a:lvl1pPr algn="r" defTabSz="642915">
              <a:defRPr sz="1266" b="0">
                <a:solidFill>
                  <a:srgbClr val="000000"/>
                </a:solidFill>
                <a:uFill>
                  <a:solidFill>
                    <a:srgbClr val="000000"/>
                  </a:solidFill>
                </a:uFill>
                <a:latin typeface="Times New Roman"/>
                <a:ea typeface="Times New Roman"/>
                <a:cs typeface="Times New Roman"/>
                <a:sym typeface="Times New Roman"/>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1_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37" name="Slide Number"/>
          <p:cNvSpPr>
            <a:spLocks noGrp="1"/>
          </p:cNvSpPr>
          <p:nvPr>
            <p:ph type="sldNum" sz="quarter" idx="2"/>
          </p:nvPr>
        </p:nvSpPr>
        <p:spPr>
          <a:xfrm>
            <a:off x="8364730" y="6248400"/>
            <a:ext cx="322072" cy="326111"/>
          </a:xfrm>
          <a:prstGeom prst="rect">
            <a:avLst/>
          </a:prstGeom>
        </p:spPr>
        <p:txBody>
          <a:bodyPr lIns="65022" tIns="65022" rIns="65022" bIns="65022"/>
          <a:lstStyle>
            <a:lvl1pPr algn="r" defTabSz="642915">
              <a:defRPr sz="1266" b="0">
                <a:solidFill>
                  <a:srgbClr val="000000"/>
                </a:solidFill>
                <a:uFill>
                  <a:solidFill>
                    <a:srgbClr val="000000"/>
                  </a:solidFill>
                </a:uFill>
                <a:latin typeface="Times New Roman"/>
                <a:ea typeface="Times New Roman"/>
                <a:cs typeface="Times New Roman"/>
                <a:sym typeface="Times New Roman"/>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2_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44" name="Slide Number"/>
          <p:cNvSpPr>
            <a:spLocks noGrp="1"/>
          </p:cNvSpPr>
          <p:nvPr>
            <p:ph type="sldNum" sz="quarter" idx="2"/>
          </p:nvPr>
        </p:nvSpPr>
        <p:spPr>
          <a:xfrm>
            <a:off x="8422306" y="6248400"/>
            <a:ext cx="264496" cy="259623"/>
          </a:xfrm>
          <a:prstGeom prst="rect">
            <a:avLst/>
          </a:prstGeom>
        </p:spPr>
        <p:txBody>
          <a:bodyPr lIns="0" tIns="0" rIns="0" bIns="0"/>
          <a:lstStyle>
            <a:lvl1pPr algn="r" defTabSz="321457">
              <a:defRPr sz="1687" b="0">
                <a:solidFill>
                  <a:srgbClr val="000000"/>
                </a:solidFill>
                <a:latin typeface="+mn-lt"/>
                <a:ea typeface="+mn-ea"/>
                <a:cs typeface="+mn-cs"/>
                <a:sym typeface="Helvetica"/>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3_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51" name="Slide Number"/>
          <p:cNvSpPr>
            <a:spLocks noGrp="1"/>
          </p:cNvSpPr>
          <p:nvPr>
            <p:ph type="sldNum" sz="quarter" idx="2"/>
          </p:nvPr>
        </p:nvSpPr>
        <p:spPr>
          <a:xfrm>
            <a:off x="8136130" y="6248400"/>
            <a:ext cx="322072" cy="326111"/>
          </a:xfrm>
          <a:prstGeom prst="rect">
            <a:avLst/>
          </a:prstGeom>
        </p:spPr>
        <p:txBody>
          <a:bodyPr lIns="65022" tIns="65022" rIns="65022" bIns="65022"/>
          <a:lstStyle>
            <a:lvl1pPr algn="r" defTabSz="642915">
              <a:defRPr sz="1266" b="0">
                <a:solidFill>
                  <a:srgbClr val="000000"/>
                </a:solidFill>
                <a:uFill>
                  <a:solidFill>
                    <a:srgbClr val="000000"/>
                  </a:solidFill>
                </a:uFill>
                <a:latin typeface="Times New Roman"/>
                <a:ea typeface="Times New Roman"/>
                <a:cs typeface="Times New Roman"/>
                <a:sym typeface="Times New Roman"/>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4_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58" name="Slide Number"/>
          <p:cNvSpPr>
            <a:spLocks noGrp="1"/>
          </p:cNvSpPr>
          <p:nvPr>
            <p:ph type="sldNum" sz="quarter" idx="2"/>
          </p:nvPr>
        </p:nvSpPr>
        <p:spPr>
          <a:xfrm>
            <a:off x="8136130" y="6248400"/>
            <a:ext cx="322072" cy="326111"/>
          </a:xfrm>
          <a:prstGeom prst="rect">
            <a:avLst/>
          </a:prstGeom>
        </p:spPr>
        <p:txBody>
          <a:bodyPr lIns="65022" tIns="65022" rIns="65022" bIns="65022"/>
          <a:lstStyle>
            <a:lvl1pPr algn="r" defTabSz="642915">
              <a:defRPr sz="1266" b="0">
                <a:solidFill>
                  <a:srgbClr val="000000"/>
                </a:solidFill>
                <a:uFill>
                  <a:solidFill>
                    <a:srgbClr val="000000"/>
                  </a:solidFill>
                </a:uFill>
                <a:latin typeface="Times New Roman"/>
                <a:ea typeface="Times New Roman"/>
                <a:cs typeface="Times New Roman"/>
                <a:sym typeface="Times New Roman"/>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2F64FE-9203-204D-9C0C-1DB0C670BC52}" type="datetimeFigureOut">
              <a:rPr lang="en-US" smtClean="0"/>
              <a:t>7/10/2019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B589FC-EC47-9D4A-9E17-809E12C533CE}" type="slidenum">
              <a:rPr lang="en-US" smtClean="0"/>
              <a:t>‹#›</a:t>
            </a:fld>
            <a:endParaRPr lang="en-US"/>
          </a:p>
        </p:txBody>
      </p:sp>
    </p:spTree>
    <p:extLst>
      <p:ext uri="{BB962C8B-B14F-4D97-AF65-F5344CB8AC3E}">
        <p14:creationId xmlns:p14="http://schemas.microsoft.com/office/powerpoint/2010/main" val="28317818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5_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65" name="Slide Number"/>
          <p:cNvSpPr>
            <a:spLocks noGrp="1"/>
          </p:cNvSpPr>
          <p:nvPr>
            <p:ph type="sldNum" sz="quarter" idx="2"/>
          </p:nvPr>
        </p:nvSpPr>
        <p:spPr>
          <a:xfrm>
            <a:off x="8193706" y="6248400"/>
            <a:ext cx="264496" cy="259623"/>
          </a:xfrm>
          <a:prstGeom prst="rect">
            <a:avLst/>
          </a:prstGeom>
        </p:spPr>
        <p:txBody>
          <a:bodyPr lIns="0" tIns="0" rIns="0" bIns="0"/>
          <a:lstStyle>
            <a:lvl1pPr algn="r" defTabSz="321457">
              <a:defRPr sz="1687" b="0">
                <a:solidFill>
                  <a:srgbClr val="000000"/>
                </a:solidFill>
                <a:latin typeface="+mn-lt"/>
                <a:ea typeface="+mn-ea"/>
                <a:cs typeface="+mn-cs"/>
                <a:sym typeface="Helvetica"/>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6_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72" name="Slide Number"/>
          <p:cNvSpPr>
            <a:spLocks noGrp="1"/>
          </p:cNvSpPr>
          <p:nvPr>
            <p:ph type="sldNum" sz="quarter" idx="2"/>
          </p:nvPr>
        </p:nvSpPr>
        <p:spPr>
          <a:xfrm>
            <a:off x="8062392" y="6248400"/>
            <a:ext cx="395810" cy="390937"/>
          </a:xfrm>
          <a:prstGeom prst="rect">
            <a:avLst/>
          </a:prstGeom>
        </p:spPr>
        <p:txBody>
          <a:bodyPr lIns="65022" tIns="65022" rIns="65022" bIns="65022"/>
          <a:lstStyle>
            <a:lvl1pPr algn="r" defTabSz="321457">
              <a:defRPr sz="1687" b="0">
                <a:solidFill>
                  <a:srgbClr val="000000"/>
                </a:solidFill>
                <a:latin typeface="+mn-lt"/>
                <a:ea typeface="+mn-ea"/>
                <a:cs typeface="+mn-cs"/>
                <a:sym typeface="Helvetica"/>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7_Default">
    <p:bg>
      <p:bgPr>
        <a:gradFill flip="none" rotWithShape="1">
          <a:gsLst>
            <a:gs pos="0">
              <a:srgbClr val="6699FF"/>
            </a:gs>
            <a:gs pos="100000">
              <a:srgbClr val="0000FF"/>
            </a:gs>
          </a:gsLst>
          <a:path path="circle">
            <a:fillToRect l="50000" t="50000" r="50000" b="50000"/>
          </a:path>
        </a:gradFill>
        <a:effectLst/>
      </p:bgPr>
    </p:bg>
    <p:spTree>
      <p:nvGrpSpPr>
        <p:cNvPr id="1" name=""/>
        <p:cNvGrpSpPr/>
        <p:nvPr/>
      </p:nvGrpSpPr>
      <p:grpSpPr>
        <a:xfrm>
          <a:off x="0" y="0"/>
          <a:ext cx="0" cy="0"/>
          <a:chOff x="0" y="0"/>
          <a:chExt cx="0" cy="0"/>
        </a:xfrm>
      </p:grpSpPr>
      <p:sp>
        <p:nvSpPr>
          <p:cNvPr id="179" name="Slide Number"/>
          <p:cNvSpPr>
            <a:spLocks noGrp="1"/>
          </p:cNvSpPr>
          <p:nvPr>
            <p:ph type="sldNum" sz="quarter" idx="2"/>
          </p:nvPr>
        </p:nvSpPr>
        <p:spPr>
          <a:xfrm>
            <a:off x="8062392" y="6248400"/>
            <a:ext cx="395810" cy="390937"/>
          </a:xfrm>
          <a:prstGeom prst="rect">
            <a:avLst/>
          </a:prstGeom>
        </p:spPr>
        <p:txBody>
          <a:bodyPr lIns="65022" tIns="65022" rIns="65022" bIns="65022"/>
          <a:lstStyle>
            <a:lvl1pPr algn="r" defTabSz="321457">
              <a:defRPr sz="1687" b="0">
                <a:solidFill>
                  <a:srgbClr val="000000"/>
                </a:solidFill>
                <a:latin typeface="+mn-lt"/>
                <a:ea typeface="+mn-ea"/>
                <a:cs typeface="+mn-cs"/>
                <a:sym typeface="Helvetica"/>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1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6" name="Title Text"/>
          <p:cNvSpPr>
            <a:spLocks noGrp="1"/>
          </p:cNvSpPr>
          <p:nvPr>
            <p:ph type="title"/>
          </p:nvPr>
        </p:nvSpPr>
        <p:spPr>
          <a:xfrm>
            <a:off x="892969" y="178594"/>
            <a:ext cx="7358063" cy="1401961"/>
          </a:xfrm>
          <a:prstGeom prst="rect">
            <a:avLst/>
          </a:prstGeom>
        </p:spPr>
        <p:txBody>
          <a:bodyPr/>
          <a:lstStyle/>
          <a:p>
            <a:r>
              <a:t>Title Text</a:t>
            </a:r>
          </a:p>
        </p:txBody>
      </p:sp>
      <p:sp>
        <p:nvSpPr>
          <p:cNvPr id="187" name="Body Level One…"/>
          <p:cNvSpPr>
            <a:spLocks noGrp="1"/>
          </p:cNvSpPr>
          <p:nvPr>
            <p:ph type="body" idx="1"/>
          </p:nvPr>
        </p:nvSpPr>
        <p:spPr>
          <a:xfrm>
            <a:off x="892969" y="1669852"/>
            <a:ext cx="7358063" cy="4625578"/>
          </a:xfrm>
          <a:prstGeom prst="rect">
            <a:avLst/>
          </a:prstGeom>
        </p:spPr>
        <p:txBody>
          <a:bodyPr/>
          <a:lstStyle>
            <a:lvl1pPr marL="470378" indent="-247145">
              <a:lnSpc>
                <a:spcPct val="100000"/>
              </a:lnSpc>
              <a:spcBef>
                <a:spcPts val="2812"/>
              </a:spcBef>
              <a:buSzPct val="48000"/>
              <a:buBlip>
                <a:blip r:embed="rId3"/>
              </a:buBlip>
              <a:defRPr sz="2812" i="0">
                <a:solidFill>
                  <a:srgbClr val="000000"/>
                </a:solidFill>
                <a:latin typeface="Cochin"/>
                <a:ea typeface="Cochin"/>
                <a:cs typeface="Cochin"/>
                <a:sym typeface="Cochin"/>
              </a:defRPr>
            </a:lvl1pPr>
            <a:lvl2pPr marL="782907" indent="-247145">
              <a:lnSpc>
                <a:spcPct val="100000"/>
              </a:lnSpc>
              <a:spcBef>
                <a:spcPts val="2812"/>
              </a:spcBef>
              <a:buSzPct val="48000"/>
              <a:buBlip>
                <a:blip r:embed="rId3"/>
              </a:buBlip>
              <a:defRPr sz="2812" i="0">
                <a:solidFill>
                  <a:srgbClr val="000000"/>
                </a:solidFill>
                <a:latin typeface="Cochin"/>
                <a:ea typeface="Cochin"/>
                <a:cs typeface="Cochin"/>
                <a:sym typeface="Cochin"/>
              </a:defRPr>
            </a:lvl2pPr>
            <a:lvl3pPr marL="1095435" indent="-247145">
              <a:lnSpc>
                <a:spcPct val="100000"/>
              </a:lnSpc>
              <a:spcBef>
                <a:spcPts val="2812"/>
              </a:spcBef>
              <a:buSzPct val="48000"/>
              <a:buBlip>
                <a:blip r:embed="rId3"/>
              </a:buBlip>
              <a:defRPr sz="2812" i="0">
                <a:solidFill>
                  <a:srgbClr val="000000"/>
                </a:solidFill>
                <a:latin typeface="Cochin"/>
                <a:ea typeface="Cochin"/>
                <a:cs typeface="Cochin"/>
                <a:sym typeface="Cochin"/>
              </a:defRPr>
            </a:lvl3pPr>
            <a:lvl4pPr marL="1407963" indent="-247145">
              <a:lnSpc>
                <a:spcPct val="100000"/>
              </a:lnSpc>
              <a:spcBef>
                <a:spcPts val="2812"/>
              </a:spcBef>
              <a:buSzPct val="48000"/>
              <a:buBlip>
                <a:blip r:embed="rId3"/>
              </a:buBlip>
              <a:defRPr sz="2812" i="0">
                <a:solidFill>
                  <a:srgbClr val="000000"/>
                </a:solidFill>
                <a:latin typeface="Cochin"/>
                <a:ea typeface="Cochin"/>
                <a:cs typeface="Cochin"/>
                <a:sym typeface="Cochin"/>
              </a:defRPr>
            </a:lvl4pPr>
            <a:lvl5pPr marL="1720491" indent="-247145">
              <a:lnSpc>
                <a:spcPct val="100000"/>
              </a:lnSpc>
              <a:spcBef>
                <a:spcPts val="2812"/>
              </a:spcBef>
              <a:buSzPct val="48000"/>
              <a:buBlip>
                <a:blip r:embed="rId3"/>
              </a:buBlip>
              <a:defRPr sz="2812" i="0">
                <a:solidFill>
                  <a:srgbClr val="000000"/>
                </a:solidFill>
                <a:latin typeface="Cochin"/>
                <a:ea typeface="Cochin"/>
                <a:cs typeface="Cochin"/>
                <a:sym typeface="Cochi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8" name="Slide Number"/>
          <p:cNvSpPr>
            <a:spLocks noGrp="1"/>
          </p:cNvSpPr>
          <p:nvPr>
            <p:ph type="sldNum" sz="quarter" idx="2"/>
          </p:nvPr>
        </p:nvSpPr>
        <p:spPr>
          <a:xfrm>
            <a:off x="4455914" y="6532066"/>
            <a:ext cx="261290" cy="275717"/>
          </a:xfrm>
          <a:prstGeom prst="rect">
            <a:avLst/>
          </a:prstGeom>
        </p:spPr>
        <p:txBody>
          <a:bodyPr/>
          <a:lstStyle>
            <a:lvl1pPr>
              <a:defRPr sz="1125" b="0">
                <a:solidFill>
                  <a:srgbClr val="000000"/>
                </a:solidFill>
                <a:latin typeface="Cochin"/>
                <a:ea typeface="Cochin"/>
                <a:cs typeface="Cochin"/>
                <a:sym typeface="Cochin"/>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2_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5" name="Title Text"/>
          <p:cNvSpPr>
            <a:spLocks noGrp="1"/>
          </p:cNvSpPr>
          <p:nvPr>
            <p:ph type="title"/>
          </p:nvPr>
        </p:nvSpPr>
        <p:spPr>
          <a:xfrm>
            <a:off x="892969" y="178594"/>
            <a:ext cx="7358063" cy="1401961"/>
          </a:xfrm>
          <a:prstGeom prst="rect">
            <a:avLst/>
          </a:prstGeom>
        </p:spPr>
        <p:txBody>
          <a:bodyPr/>
          <a:lstStyle/>
          <a:p>
            <a:r>
              <a:t>Title Text</a:t>
            </a:r>
          </a:p>
        </p:txBody>
      </p:sp>
      <p:sp>
        <p:nvSpPr>
          <p:cNvPr id="196" name="Slide Number"/>
          <p:cNvSpPr>
            <a:spLocks noGrp="1"/>
          </p:cNvSpPr>
          <p:nvPr>
            <p:ph type="sldNum" sz="quarter" idx="2"/>
          </p:nvPr>
        </p:nvSpPr>
        <p:spPr>
          <a:xfrm>
            <a:off x="4455914" y="6532066"/>
            <a:ext cx="261290" cy="275717"/>
          </a:xfrm>
          <a:prstGeom prst="rect">
            <a:avLst/>
          </a:prstGeom>
        </p:spPr>
        <p:txBody>
          <a:bodyPr/>
          <a:lstStyle>
            <a:lvl1pPr>
              <a:defRPr sz="1125" b="0">
                <a:solidFill>
                  <a:srgbClr val="000000"/>
                </a:solidFill>
                <a:latin typeface="Cochin"/>
                <a:ea typeface="Cochin"/>
                <a:cs typeface="Cochin"/>
                <a:sym typeface="Cochin"/>
              </a:defRPr>
            </a:lvl1pPr>
          </a:lstStyle>
          <a:p>
            <a:pPr>
              <a:defRPr>
                <a:effectLst/>
              </a:defRPr>
            </a:pPr>
            <a:fld id="{86CB4B4D-7CA3-9044-876B-883B54F8677D}" type="slidenum">
              <a:rPr>
                <a:effectLst/>
              </a:rPr>
              <a:pPr>
                <a:defRPr>
                  <a:effectLst/>
                </a:defRPr>
              </a:pPr>
              <a:t>‹#›</a:t>
            </a:fld>
            <a:endParaRPr>
              <a:effectLst/>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3" name="dingbat_hd.png" descr="dingbat_h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7372" y="3701356"/>
            <a:ext cx="5209256" cy="276820"/>
          </a:xfrm>
          <a:prstGeom prst="rect">
            <a:avLst/>
          </a:prstGeom>
          <a:ln w="12700">
            <a:miter lim="400000"/>
          </a:ln>
        </p:spPr>
      </p:pic>
      <p:sp>
        <p:nvSpPr>
          <p:cNvPr id="204" name="Title Text"/>
          <p:cNvSpPr>
            <a:spLocks noGrp="1"/>
          </p:cNvSpPr>
          <p:nvPr>
            <p:ph type="title"/>
          </p:nvPr>
        </p:nvSpPr>
        <p:spPr>
          <a:xfrm>
            <a:off x="1294805" y="1598414"/>
            <a:ext cx="6554391" cy="1982391"/>
          </a:xfrm>
          <a:prstGeom prst="rect">
            <a:avLst/>
          </a:prstGeom>
          <a:effectLst/>
        </p:spPr>
        <p:txBody>
          <a:bodyPr anchor="b"/>
          <a:lstStyle>
            <a:lvl1pPr>
              <a:lnSpc>
                <a:spcPct val="100000"/>
              </a:lnSpc>
              <a:defRPr sz="5344" spc="0">
                <a:solidFill>
                  <a:srgbClr val="F4D799"/>
                </a:solidFill>
                <a:effectLst>
                  <a:outerShdw blurRad="25400" dist="25400" dir="16200000" rotWithShape="0">
                    <a:srgbClr val="000000">
                      <a:alpha val="34000"/>
                    </a:srgbClr>
                  </a:outerShdw>
                </a:effectLst>
                <a:latin typeface="Hoefler Text"/>
                <a:ea typeface="Hoefler Text"/>
                <a:cs typeface="Hoefler Text"/>
                <a:sym typeface="Hoefler Text"/>
              </a:defRPr>
            </a:lvl1pPr>
          </a:lstStyle>
          <a:p>
            <a:r>
              <a:t>Title Text</a:t>
            </a:r>
          </a:p>
        </p:txBody>
      </p:sp>
      <p:sp>
        <p:nvSpPr>
          <p:cNvPr id="205" name="Body Level One…"/>
          <p:cNvSpPr>
            <a:spLocks noGrp="1"/>
          </p:cNvSpPr>
          <p:nvPr>
            <p:ph type="body" sz="quarter" idx="1"/>
          </p:nvPr>
        </p:nvSpPr>
        <p:spPr>
          <a:xfrm>
            <a:off x="1294805" y="4152305"/>
            <a:ext cx="6554391" cy="991195"/>
          </a:xfrm>
          <a:prstGeom prst="rect">
            <a:avLst/>
          </a:prstGeom>
        </p:spPr>
        <p:txBody>
          <a:bodyPr anchor="t"/>
          <a:lstStyle>
            <a:lvl1pPr marL="0" indent="0" algn="ctr">
              <a:spcBef>
                <a:spcPts val="0"/>
              </a:spcBef>
              <a:buSzTx/>
              <a:buNone/>
              <a:defRPr sz="2391">
                <a:solidFill>
                  <a:srgbClr val="C8AF7B"/>
                </a:solidFill>
                <a:effectLst>
                  <a:outerShdw blurRad="25400" dist="12700" dir="16200000" rotWithShape="0">
                    <a:srgbClr val="000000">
                      <a:alpha val="48000"/>
                    </a:srgbClr>
                  </a:outerShdw>
                </a:effectLst>
              </a:defRPr>
            </a:lvl1pPr>
            <a:lvl2pPr marL="0" indent="0" algn="ctr">
              <a:spcBef>
                <a:spcPts val="0"/>
              </a:spcBef>
              <a:buSzTx/>
              <a:buNone/>
              <a:defRPr sz="2391">
                <a:solidFill>
                  <a:srgbClr val="C8AF7B"/>
                </a:solidFill>
                <a:effectLst>
                  <a:outerShdw blurRad="25400" dist="12700" dir="16200000" rotWithShape="0">
                    <a:srgbClr val="000000">
                      <a:alpha val="48000"/>
                    </a:srgbClr>
                  </a:outerShdw>
                </a:effectLst>
              </a:defRPr>
            </a:lvl2pPr>
            <a:lvl3pPr marL="0" indent="0" algn="ctr">
              <a:spcBef>
                <a:spcPts val="0"/>
              </a:spcBef>
              <a:buSzTx/>
              <a:buNone/>
              <a:defRPr sz="2391">
                <a:solidFill>
                  <a:srgbClr val="C8AF7B"/>
                </a:solidFill>
                <a:effectLst>
                  <a:outerShdw blurRad="25400" dist="12700" dir="16200000" rotWithShape="0">
                    <a:srgbClr val="000000">
                      <a:alpha val="48000"/>
                    </a:srgbClr>
                  </a:outerShdw>
                </a:effectLst>
              </a:defRPr>
            </a:lvl3pPr>
            <a:lvl4pPr marL="0" indent="0" algn="ctr">
              <a:spcBef>
                <a:spcPts val="0"/>
              </a:spcBef>
              <a:buSzTx/>
              <a:buNone/>
              <a:defRPr sz="2391">
                <a:solidFill>
                  <a:srgbClr val="C8AF7B"/>
                </a:solidFill>
                <a:effectLst>
                  <a:outerShdw blurRad="25400" dist="12700" dir="16200000" rotWithShape="0">
                    <a:srgbClr val="000000">
                      <a:alpha val="48000"/>
                    </a:srgbClr>
                  </a:outerShdw>
                </a:effectLst>
              </a:defRPr>
            </a:lvl4pPr>
            <a:lvl5pPr marL="0" indent="0" algn="ctr">
              <a:spcBef>
                <a:spcPts val="0"/>
              </a:spcBef>
              <a:buSzTx/>
              <a:buNone/>
              <a:defRPr sz="2391">
                <a:solidFill>
                  <a:srgbClr val="C8AF7B"/>
                </a:solidFill>
                <a:effectLst>
                  <a:outerShdw blurRad="25400" dist="12700" dir="16200000" rotWithShape="0">
                    <a:srgbClr val="000000">
                      <a:alpha val="48000"/>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06" name="Slide Number"/>
          <p:cNvSpPr>
            <a:spLocks noGrp="1"/>
          </p:cNvSpPr>
          <p:nvPr>
            <p:ph type="sldNum" sz="quarter" idx="2"/>
          </p:nvPr>
        </p:nvSpPr>
        <p:spPr>
          <a:xfrm>
            <a:off x="4400135" y="6581180"/>
            <a:ext cx="330219" cy="318933"/>
          </a:xfrm>
          <a:prstGeom prst="rect">
            <a:avLst/>
          </a:prstGeom>
        </p:spPr>
        <p:txBody>
          <a:bodyPr/>
          <a:lstStyle>
            <a:lvl1pPr>
              <a:defRPr i="1">
                <a:solidFill>
                  <a:srgbClr val="F4E1B9"/>
                </a:solidFill>
              </a:defRPr>
            </a:lvl1pPr>
          </a:lstStyle>
          <a:p>
            <a:fld id="{86CB4B4D-7CA3-9044-876B-883B54F8677D}" type="slidenum">
              <a:rPr/>
              <a:pPr/>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0" name="Title Text"/>
          <p:cNvSpPr>
            <a:spLocks noGrp="1"/>
          </p:cNvSpPr>
          <p:nvPr>
            <p:ph type="title"/>
          </p:nvPr>
        </p:nvSpPr>
        <p:spPr>
          <a:xfrm>
            <a:off x="628650" y="365126"/>
            <a:ext cx="7886701" cy="1325564"/>
          </a:xfrm>
          <a:prstGeom prst="rect">
            <a:avLst/>
          </a:prstGeom>
          <a:effectLst/>
        </p:spPr>
        <p:txBody>
          <a:bodyPr/>
          <a:lstStyle>
            <a:lvl1pPr>
              <a:lnSpc>
                <a:spcPct val="100000"/>
              </a:lnSpc>
              <a:defRPr sz="4781" spc="0">
                <a:solidFill>
                  <a:srgbClr val="BCB08F"/>
                </a:solidFill>
                <a:effectLst>
                  <a:outerShdw blurRad="12700" dist="12700" dir="16200000" rotWithShape="0">
                    <a:srgbClr val="000000">
                      <a:alpha val="50000"/>
                    </a:srgbClr>
                  </a:outerShdw>
                </a:effectLst>
                <a:latin typeface="Hoefler Text"/>
                <a:ea typeface="Hoefler Text"/>
                <a:cs typeface="Hoefler Text"/>
                <a:sym typeface="Hoefler Text"/>
              </a:defRPr>
            </a:lvl1pPr>
          </a:lstStyle>
          <a:p>
            <a:r>
              <a:t>Title Text</a:t>
            </a:r>
          </a:p>
        </p:txBody>
      </p:sp>
      <p:sp>
        <p:nvSpPr>
          <p:cNvPr id="221" name="Body Level One…"/>
          <p:cNvSpPr>
            <a:spLocks noGrp="1"/>
          </p:cNvSpPr>
          <p:nvPr>
            <p:ph type="body" idx="1"/>
          </p:nvPr>
        </p:nvSpPr>
        <p:spPr>
          <a:xfrm>
            <a:off x="628650" y="1825625"/>
            <a:ext cx="7886701" cy="4351338"/>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222" name="Slide Number"/>
          <p:cNvSpPr>
            <a:spLocks noGrp="1"/>
          </p:cNvSpPr>
          <p:nvPr>
            <p:ph type="sldNum" sz="quarter" idx="2"/>
          </p:nvPr>
        </p:nvSpPr>
        <p:spPr>
          <a:xfrm>
            <a:off x="6379270" y="9359900"/>
            <a:ext cx="352661" cy="318933"/>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93" name="Shape 103"/>
          <p:cNvSpPr>
            <a:spLocks noGrp="1"/>
          </p:cNvSpPr>
          <p:nvPr>
            <p:ph type="pic" idx="13"/>
          </p:nvPr>
        </p:nvSpPr>
        <p:spPr>
          <a:xfrm>
            <a:off x="0" y="0"/>
            <a:ext cx="9144000" cy="6858000"/>
          </a:xfrm>
          <a:prstGeom prst="rect">
            <a:avLst/>
          </a:prstGeom>
        </p:spPr>
        <p:txBody>
          <a:bodyPr lIns="91439" tIns="45719" rIns="91439" bIns="45719" anchor="t">
            <a:noAutofit/>
          </a:bodyPr>
          <a:lstStyle/>
          <a:p>
            <a:endParaRPr/>
          </a:p>
        </p:txBody>
      </p:sp>
      <p:sp>
        <p:nvSpPr>
          <p:cNvPr id="94"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0B55BD3-368A-40AC-AACE-D4B069A0C35A}" type="slidenum">
              <a:rPr lang="en-GB"/>
              <a:pPr>
                <a:defRPr/>
              </a:pPr>
              <a:t>‹#›</a:t>
            </a:fld>
            <a:endParaRPr lang="en-GB"/>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14544C8-86B0-494C-97D8-8579C56854C4}"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2F64FE-9203-204D-9C0C-1DB0C670BC52}" type="datetimeFigureOut">
              <a:rPr lang="en-US" smtClean="0"/>
              <a:t>7/10/2019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B589FC-EC47-9D4A-9E17-809E12C533CE}" type="slidenum">
              <a:rPr lang="en-US" smtClean="0"/>
              <a:t>‹#›</a:t>
            </a:fld>
            <a:endParaRPr lang="en-US"/>
          </a:p>
        </p:txBody>
      </p:sp>
    </p:spTree>
    <p:extLst>
      <p:ext uri="{BB962C8B-B14F-4D97-AF65-F5344CB8AC3E}">
        <p14:creationId xmlns:p14="http://schemas.microsoft.com/office/powerpoint/2010/main" val="35266048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F95D6BF-66B5-4383-B859-10859E30CFD7}" type="slidenum">
              <a:rPr lang="en-GB"/>
              <a:pPr>
                <a:defRPr/>
              </a:pPr>
              <a:t>‹#›</a:t>
            </a:fld>
            <a:endParaRPr lang="en-GB"/>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140458A-9DB2-40CC-9685-02AB51C39A26}" type="slidenum">
              <a:rPr lang="en-GB"/>
              <a:pPr>
                <a:defRPr/>
              </a:pPr>
              <a:t>‹#›</a:t>
            </a:fld>
            <a:endParaRPr lang="en-GB"/>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8234465C-AD94-4AC1-B509-C3B6CCB44570}" type="slidenum">
              <a:rPr lang="en-GB"/>
              <a:pPr>
                <a:defRPr/>
              </a:pPr>
              <a:t>‹#›</a:t>
            </a:fld>
            <a:endParaRPr lang="en-GB"/>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30C6AE90-FE4D-4974-AD16-3D97E853AD81}" type="slidenum">
              <a:rPr lang="en-GB"/>
              <a:pPr>
                <a:defRPr/>
              </a:pPr>
              <a:t>‹#›</a:t>
            </a:fld>
            <a:endParaRPr lang="en-GB"/>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05F2323-120F-4900-AAE1-9534F0D0CCC5}" type="slidenum">
              <a:rPr lang="en-GB"/>
              <a:pPr>
                <a:defRPr/>
              </a:pPr>
              <a:t>‹#›</a:t>
            </a:fld>
            <a:endParaRPr lang="en-GB"/>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C6BC6DC-829C-49C4-8CFB-76258396C369}" type="slidenum">
              <a:rPr lang="en-GB"/>
              <a:pPr>
                <a:defRPr/>
              </a:pPr>
              <a:t>‹#›</a:t>
            </a:fld>
            <a:endParaRPr lang="en-GB"/>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DCA8EA2-4E02-4D9B-A6C1-5E8421612309}" type="slidenum">
              <a:rPr lang="en-GB"/>
              <a:pPr>
                <a:defRPr/>
              </a:pPr>
              <a:t>‹#›</a:t>
            </a:fld>
            <a:endParaRPr lang="en-GB"/>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63D7D1E-F8F2-47B2-8B1A-C8D8A173422F}" type="slidenum">
              <a:rPr lang="en-GB"/>
              <a:pPr>
                <a:defRPr/>
              </a:pPr>
              <a:t>‹#›</a:t>
            </a:fld>
            <a:endParaRPr lang="en-GB"/>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CD49C85-6F30-4A89-B04F-2F744D110CBA}" type="slidenum">
              <a:rPr lang="en-GB"/>
              <a:pPr>
                <a:defRPr/>
              </a:pPr>
              <a:t>‹#›</a:t>
            </a:fld>
            <a:endParaRPr lang="en-GB"/>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85800" y="1981200"/>
            <a:ext cx="7772400" cy="4114800"/>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00D0304-B952-4BC2-A4DC-63B4468A770F}"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2F64FE-9203-204D-9C0C-1DB0C670BC52}" type="datetimeFigureOut">
              <a:rPr lang="en-US" smtClean="0"/>
              <a:t>7/10/2019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B589FC-EC47-9D4A-9E17-809E12C533CE}" type="slidenum">
              <a:rPr lang="en-US" smtClean="0"/>
              <a:t>‹#›</a:t>
            </a:fld>
            <a:endParaRPr lang="en-US"/>
          </a:p>
        </p:txBody>
      </p:sp>
    </p:spTree>
    <p:extLst>
      <p:ext uri="{BB962C8B-B14F-4D97-AF65-F5344CB8AC3E}">
        <p14:creationId xmlns:p14="http://schemas.microsoft.com/office/powerpoint/2010/main" val="27063671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A23B165A-41B5-4A02-AEF8-1D16ED46D1EB}"/>
              </a:ext>
            </a:extLst>
          </p:cNvPr>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a:extLst>
              <a:ext uri="{FF2B5EF4-FFF2-40B4-BE49-F238E27FC236}">
                <a16:creationId xmlns:a16="http://schemas.microsoft.com/office/drawing/2014/main" id="{FB6A6945-9D42-4A6F-8B67-4D529D0CCCA1}"/>
              </a:ext>
            </a:extLst>
          </p:cNvPr>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a:extLst>
              <a:ext uri="{FF2B5EF4-FFF2-40B4-BE49-F238E27FC236}">
                <a16:creationId xmlns:a16="http://schemas.microsoft.com/office/drawing/2014/main" id="{BBB48940-FCD9-4173-9BF9-6496F4B9DD70}"/>
              </a:ext>
            </a:extLst>
          </p:cNvPr>
          <p:cNvSpPr>
            <a:spLocks noGrp="1" noChangeArrowheads="1"/>
          </p:cNvSpPr>
          <p:nvPr>
            <p:ph type="sldNum" sz="quarter" idx="12"/>
          </p:nvPr>
        </p:nvSpPr>
        <p:spPr>
          <a:ln/>
        </p:spPr>
        <p:txBody>
          <a:bodyPr/>
          <a:lstStyle>
            <a:lvl1pPr>
              <a:defRPr/>
            </a:lvl1pPr>
          </a:lstStyle>
          <a:p>
            <a:pPr>
              <a:defRPr/>
            </a:pPr>
            <a:fld id="{581A6A9D-63EA-49FA-BE63-D926B5D3FF96}"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89F6E576-BCAA-4F74-89A0-3DEA08996921}"/>
              </a:ext>
            </a:extLst>
          </p:cNvPr>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a:extLst>
              <a:ext uri="{FF2B5EF4-FFF2-40B4-BE49-F238E27FC236}">
                <a16:creationId xmlns:a16="http://schemas.microsoft.com/office/drawing/2014/main" id="{F3FD15AC-BA84-4341-A02C-04600CEA49CE}"/>
              </a:ext>
            </a:extLst>
          </p:cNvPr>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a:extLst>
              <a:ext uri="{FF2B5EF4-FFF2-40B4-BE49-F238E27FC236}">
                <a16:creationId xmlns:a16="http://schemas.microsoft.com/office/drawing/2014/main" id="{FBBE72A1-02BC-4D73-956E-7F5E4543B581}"/>
              </a:ext>
            </a:extLst>
          </p:cNvPr>
          <p:cNvSpPr>
            <a:spLocks noGrp="1" noChangeArrowheads="1"/>
          </p:cNvSpPr>
          <p:nvPr>
            <p:ph type="sldNum" sz="quarter" idx="12"/>
          </p:nvPr>
        </p:nvSpPr>
        <p:spPr>
          <a:ln/>
        </p:spPr>
        <p:txBody>
          <a:bodyPr/>
          <a:lstStyle>
            <a:lvl1pPr>
              <a:defRPr/>
            </a:lvl1pPr>
          </a:lstStyle>
          <a:p>
            <a:pPr>
              <a:defRPr/>
            </a:pPr>
            <a:fld id="{A49DEFDF-5599-4030-A4E2-8D3AF19F6654}"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DB11AC91-4561-4E65-ADB8-45607DB6FF86}"/>
              </a:ext>
            </a:extLst>
          </p:cNvPr>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a:extLst>
              <a:ext uri="{FF2B5EF4-FFF2-40B4-BE49-F238E27FC236}">
                <a16:creationId xmlns:a16="http://schemas.microsoft.com/office/drawing/2014/main" id="{7B928AE4-34D2-4519-8261-1C9D20FE6FCC}"/>
              </a:ext>
            </a:extLst>
          </p:cNvPr>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a:extLst>
              <a:ext uri="{FF2B5EF4-FFF2-40B4-BE49-F238E27FC236}">
                <a16:creationId xmlns:a16="http://schemas.microsoft.com/office/drawing/2014/main" id="{A918B69A-5C99-49D8-BE0E-E4EF1559C5B7}"/>
              </a:ext>
            </a:extLst>
          </p:cNvPr>
          <p:cNvSpPr>
            <a:spLocks noGrp="1" noChangeArrowheads="1"/>
          </p:cNvSpPr>
          <p:nvPr>
            <p:ph type="sldNum" sz="quarter" idx="12"/>
          </p:nvPr>
        </p:nvSpPr>
        <p:spPr>
          <a:ln/>
        </p:spPr>
        <p:txBody>
          <a:bodyPr/>
          <a:lstStyle>
            <a:lvl1pPr>
              <a:defRPr/>
            </a:lvl1pPr>
          </a:lstStyle>
          <a:p>
            <a:pPr>
              <a:defRPr/>
            </a:pPr>
            <a:fld id="{C33E0473-119E-47EB-9B91-3CEA571142EE}"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D3711A1E-A6E4-41B3-AA07-605DDAEDDC39}"/>
              </a:ext>
            </a:extLst>
          </p:cNvPr>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a:extLst>
              <a:ext uri="{FF2B5EF4-FFF2-40B4-BE49-F238E27FC236}">
                <a16:creationId xmlns:a16="http://schemas.microsoft.com/office/drawing/2014/main" id="{AB49C750-640F-4848-BC07-A5EB8E697D39}"/>
              </a:ext>
            </a:extLst>
          </p:cNvPr>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a:extLst>
              <a:ext uri="{FF2B5EF4-FFF2-40B4-BE49-F238E27FC236}">
                <a16:creationId xmlns:a16="http://schemas.microsoft.com/office/drawing/2014/main" id="{8DC78E17-CAF6-44EA-AA78-12A40D7EA7E9}"/>
              </a:ext>
            </a:extLst>
          </p:cNvPr>
          <p:cNvSpPr>
            <a:spLocks noGrp="1" noChangeArrowheads="1"/>
          </p:cNvSpPr>
          <p:nvPr>
            <p:ph type="sldNum" sz="quarter" idx="12"/>
          </p:nvPr>
        </p:nvSpPr>
        <p:spPr>
          <a:ln/>
        </p:spPr>
        <p:txBody>
          <a:bodyPr/>
          <a:lstStyle>
            <a:lvl1pPr>
              <a:defRPr/>
            </a:lvl1pPr>
          </a:lstStyle>
          <a:p>
            <a:pPr>
              <a:defRPr/>
            </a:pPr>
            <a:fld id="{C5A9E18D-96F5-4C27-A33A-FFC7814DF43D}"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20973B10-4C8F-4950-B8B7-44C785A0B920}"/>
              </a:ext>
            </a:extLst>
          </p:cNvPr>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a:extLst>
              <a:ext uri="{FF2B5EF4-FFF2-40B4-BE49-F238E27FC236}">
                <a16:creationId xmlns:a16="http://schemas.microsoft.com/office/drawing/2014/main" id="{602DD460-2E58-4133-BB31-B05E44C155B2}"/>
              </a:ext>
            </a:extLst>
          </p:cNvPr>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a:extLst>
              <a:ext uri="{FF2B5EF4-FFF2-40B4-BE49-F238E27FC236}">
                <a16:creationId xmlns:a16="http://schemas.microsoft.com/office/drawing/2014/main" id="{29B69FC2-4C83-4B80-9D1E-1FD1B2C86FE9}"/>
              </a:ext>
            </a:extLst>
          </p:cNvPr>
          <p:cNvSpPr>
            <a:spLocks noGrp="1" noChangeArrowheads="1"/>
          </p:cNvSpPr>
          <p:nvPr>
            <p:ph type="sldNum" sz="quarter" idx="12"/>
          </p:nvPr>
        </p:nvSpPr>
        <p:spPr>
          <a:ln/>
        </p:spPr>
        <p:txBody>
          <a:bodyPr/>
          <a:lstStyle>
            <a:lvl1pPr>
              <a:defRPr/>
            </a:lvl1pPr>
          </a:lstStyle>
          <a:p>
            <a:pPr>
              <a:defRPr/>
            </a:pPr>
            <a:fld id="{A1FDC503-CD53-41D6-B0B1-7ABB1463AAED}"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8D35EDE7-E4B8-49B1-B423-AF86893AC261}"/>
              </a:ext>
            </a:extLst>
          </p:cNvPr>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a:extLst>
              <a:ext uri="{FF2B5EF4-FFF2-40B4-BE49-F238E27FC236}">
                <a16:creationId xmlns:a16="http://schemas.microsoft.com/office/drawing/2014/main" id="{3FEB532C-DCF3-4705-B9D1-F403CB93EB24}"/>
              </a:ext>
            </a:extLst>
          </p:cNvPr>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a:extLst>
              <a:ext uri="{FF2B5EF4-FFF2-40B4-BE49-F238E27FC236}">
                <a16:creationId xmlns:a16="http://schemas.microsoft.com/office/drawing/2014/main" id="{E9EE3507-918A-4FB7-94F3-186DD2855446}"/>
              </a:ext>
            </a:extLst>
          </p:cNvPr>
          <p:cNvSpPr>
            <a:spLocks noGrp="1" noChangeArrowheads="1"/>
          </p:cNvSpPr>
          <p:nvPr>
            <p:ph type="sldNum" sz="quarter" idx="12"/>
          </p:nvPr>
        </p:nvSpPr>
        <p:spPr>
          <a:ln/>
        </p:spPr>
        <p:txBody>
          <a:bodyPr/>
          <a:lstStyle>
            <a:lvl1pPr>
              <a:defRPr/>
            </a:lvl1pPr>
          </a:lstStyle>
          <a:p>
            <a:pPr>
              <a:defRPr/>
            </a:pPr>
            <a:fld id="{B4A81DB1-C682-4F4F-83E9-848884AB933F}"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6429AE3-E957-4C69-8E34-04DB2186442B}"/>
              </a:ext>
            </a:extLst>
          </p:cNvPr>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a:extLst>
              <a:ext uri="{FF2B5EF4-FFF2-40B4-BE49-F238E27FC236}">
                <a16:creationId xmlns:a16="http://schemas.microsoft.com/office/drawing/2014/main" id="{A75CCB29-B296-4FB2-A8A8-822685EEA8B5}"/>
              </a:ext>
            </a:extLst>
          </p:cNvPr>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a:extLst>
              <a:ext uri="{FF2B5EF4-FFF2-40B4-BE49-F238E27FC236}">
                <a16:creationId xmlns:a16="http://schemas.microsoft.com/office/drawing/2014/main" id="{8D970519-9AA4-4BC0-9FBC-640E1BD9D8B6}"/>
              </a:ext>
            </a:extLst>
          </p:cNvPr>
          <p:cNvSpPr>
            <a:spLocks noGrp="1" noChangeArrowheads="1"/>
          </p:cNvSpPr>
          <p:nvPr>
            <p:ph type="sldNum" sz="quarter" idx="12"/>
          </p:nvPr>
        </p:nvSpPr>
        <p:spPr>
          <a:ln/>
        </p:spPr>
        <p:txBody>
          <a:bodyPr/>
          <a:lstStyle>
            <a:lvl1pPr>
              <a:defRPr/>
            </a:lvl1pPr>
          </a:lstStyle>
          <a:p>
            <a:pPr>
              <a:defRPr/>
            </a:pPr>
            <a:fld id="{4FE5331F-6592-4C3B-8500-C9404EC10FAA}"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6F334E0B-F1F7-4420-8765-B8BB9FD0E6E2}"/>
              </a:ext>
            </a:extLst>
          </p:cNvPr>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a:extLst>
              <a:ext uri="{FF2B5EF4-FFF2-40B4-BE49-F238E27FC236}">
                <a16:creationId xmlns:a16="http://schemas.microsoft.com/office/drawing/2014/main" id="{D0475655-8031-448D-9102-89631DDD0ED3}"/>
              </a:ext>
            </a:extLst>
          </p:cNvPr>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a:extLst>
              <a:ext uri="{FF2B5EF4-FFF2-40B4-BE49-F238E27FC236}">
                <a16:creationId xmlns:a16="http://schemas.microsoft.com/office/drawing/2014/main" id="{A7309546-52EC-4F03-BF7F-447248EE3EDC}"/>
              </a:ext>
            </a:extLst>
          </p:cNvPr>
          <p:cNvSpPr>
            <a:spLocks noGrp="1" noChangeArrowheads="1"/>
          </p:cNvSpPr>
          <p:nvPr>
            <p:ph type="sldNum" sz="quarter" idx="12"/>
          </p:nvPr>
        </p:nvSpPr>
        <p:spPr>
          <a:ln/>
        </p:spPr>
        <p:txBody>
          <a:bodyPr/>
          <a:lstStyle>
            <a:lvl1pPr>
              <a:defRPr/>
            </a:lvl1pPr>
          </a:lstStyle>
          <a:p>
            <a:pPr>
              <a:defRPr/>
            </a:pPr>
            <a:fld id="{A263BA6E-5059-4A0E-BA3A-42658022DBA8}"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C757EB4A-68F1-419D-A136-4E5AF89CE8AB}"/>
              </a:ext>
            </a:extLst>
          </p:cNvPr>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a:extLst>
              <a:ext uri="{FF2B5EF4-FFF2-40B4-BE49-F238E27FC236}">
                <a16:creationId xmlns:a16="http://schemas.microsoft.com/office/drawing/2014/main" id="{CBD162D7-7DFC-4E44-9D9F-3E1A5A1DDA27}"/>
              </a:ext>
            </a:extLst>
          </p:cNvPr>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a:extLst>
              <a:ext uri="{FF2B5EF4-FFF2-40B4-BE49-F238E27FC236}">
                <a16:creationId xmlns:a16="http://schemas.microsoft.com/office/drawing/2014/main" id="{8CF67068-E740-43E3-8F7A-D13C7769C4AE}"/>
              </a:ext>
            </a:extLst>
          </p:cNvPr>
          <p:cNvSpPr>
            <a:spLocks noGrp="1" noChangeArrowheads="1"/>
          </p:cNvSpPr>
          <p:nvPr>
            <p:ph type="sldNum" sz="quarter" idx="12"/>
          </p:nvPr>
        </p:nvSpPr>
        <p:spPr>
          <a:ln/>
        </p:spPr>
        <p:txBody>
          <a:bodyPr/>
          <a:lstStyle>
            <a:lvl1pPr>
              <a:defRPr/>
            </a:lvl1pPr>
          </a:lstStyle>
          <a:p>
            <a:pPr>
              <a:defRPr/>
            </a:pPr>
            <a:fld id="{DA8B3A4D-D52E-4F40-A369-4B010A40B343}"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1DF2673-7B52-4E8D-8697-E466BD19E9E3}"/>
              </a:ext>
            </a:extLst>
          </p:cNvPr>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a:extLst>
              <a:ext uri="{FF2B5EF4-FFF2-40B4-BE49-F238E27FC236}">
                <a16:creationId xmlns:a16="http://schemas.microsoft.com/office/drawing/2014/main" id="{7C817680-1B1B-4C32-B49D-BFB124BD7DBF}"/>
              </a:ext>
            </a:extLst>
          </p:cNvPr>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a:extLst>
              <a:ext uri="{FF2B5EF4-FFF2-40B4-BE49-F238E27FC236}">
                <a16:creationId xmlns:a16="http://schemas.microsoft.com/office/drawing/2014/main" id="{434AE057-62B0-4955-A676-65565879D8CD}"/>
              </a:ext>
            </a:extLst>
          </p:cNvPr>
          <p:cNvSpPr>
            <a:spLocks noGrp="1" noChangeArrowheads="1"/>
          </p:cNvSpPr>
          <p:nvPr>
            <p:ph type="sldNum" sz="quarter" idx="12"/>
          </p:nvPr>
        </p:nvSpPr>
        <p:spPr>
          <a:ln/>
        </p:spPr>
        <p:txBody>
          <a:bodyPr/>
          <a:lstStyle>
            <a:lvl1pPr>
              <a:defRPr/>
            </a:lvl1pPr>
          </a:lstStyle>
          <a:p>
            <a:pPr>
              <a:defRPr/>
            </a:pPr>
            <a:fld id="{2048B216-97F1-4BD3-A790-6BBCF7DFE1A0}" type="slidenum">
              <a:rPr lang="en-GB">
                <a:solidFill>
                  <a:srgbClr val="000000"/>
                </a:solidFill>
              </a:rPr>
              <a:pPr>
                <a:defRPr/>
              </a:pPr>
              <a:t>‹#›</a:t>
            </a:fld>
            <a:endParaRPr lang="en-GB">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2.png"/><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image" Target="../media/image3.jpe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image" Target="../media/image3.jpeg"/><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image" Target="../media/image2.png"/><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image" Target="../media/image3.jpeg"/><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theme" Target="../theme/theme4.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6.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7.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F64FE-9203-204D-9C0C-1DB0C670BC52}" type="datetimeFigureOut">
              <a:rPr lang="en-US" smtClean="0"/>
              <a:t>7/10/2019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B589FC-EC47-9D4A-9E17-809E12C533CE}" type="slidenum">
              <a:rPr lang="en-US" smtClean="0"/>
              <a:t>‹#›</a:t>
            </a:fld>
            <a:endParaRPr lang="en-US"/>
          </a:p>
        </p:txBody>
      </p:sp>
    </p:spTree>
    <p:extLst>
      <p:ext uri="{BB962C8B-B14F-4D97-AF65-F5344CB8AC3E}">
        <p14:creationId xmlns:p14="http://schemas.microsoft.com/office/powerpoint/2010/main" val="3086206406"/>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8" r:id="rId12"/>
    <p:sldLayoutId id="2147483846"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2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Body Level One…"/>
          <p:cNvSpPr>
            <a:spLocks noGrp="1"/>
          </p:cNvSpPr>
          <p:nvPr>
            <p:ph type="body" idx="1"/>
          </p:nvPr>
        </p:nvSpPr>
        <p:spPr>
          <a:xfrm>
            <a:off x="892969" y="580430"/>
            <a:ext cx="7358063" cy="56971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buBlip>
                <a:blip r:embed="rId26"/>
              </a:buBlip>
            </a:lvl1pPr>
            <a:lvl2pPr>
              <a:buBlip>
                <a:blip r:embed="rId26"/>
              </a:buBlip>
            </a:lvl2pPr>
            <a:lvl3pPr>
              <a:buBlip>
                <a:blip r:embed="rId26"/>
              </a:buBlip>
            </a:lvl3pPr>
            <a:lvl4pPr>
              <a:buBlip>
                <a:blip r:embed="rId26"/>
              </a:buBlip>
            </a:lvl4pPr>
            <a:lvl5pPr>
              <a:buBlip>
                <a:blip r:embed="rId26"/>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a:spLocks noGrp="1"/>
          </p:cNvSpPr>
          <p:nvPr>
            <p:ph type="title"/>
          </p:nvPr>
        </p:nvSpPr>
        <p:spPr>
          <a:xfrm>
            <a:off x="1370013" y="1371600"/>
            <a:ext cx="7315201" cy="465138"/>
          </a:xfrm>
          <a:prstGeom prst="rect">
            <a:avLst/>
          </a:prstGeom>
          <a:ln w="12700">
            <a:miter lim="400000"/>
          </a:ln>
          <a:effectLst>
            <a:outerShdw blurRad="12700" dist="25400" dir="2700000" rotWithShape="0">
              <a:srgbClr val="FAF9F1"/>
            </a:outerShdw>
          </a:effectLst>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4" name="Slide Number"/>
          <p:cNvSpPr>
            <a:spLocks noGrp="1"/>
          </p:cNvSpPr>
          <p:nvPr>
            <p:ph type="sldNum" sz="quarter" idx="2"/>
          </p:nvPr>
        </p:nvSpPr>
        <p:spPr>
          <a:xfrm>
            <a:off x="4400135" y="6581180"/>
            <a:ext cx="352661" cy="318933"/>
          </a:xfrm>
          <a:prstGeom prst="rect">
            <a:avLst/>
          </a:prstGeom>
          <a:ln w="12700">
            <a:miter lim="400000"/>
          </a:ln>
        </p:spPr>
        <p:txBody>
          <a:bodyPr wrap="none" lIns="50800" tIns="50800" rIns="50800" bIns="50800">
            <a:spAutoFit/>
          </a:bodyPr>
          <a:lstStyle>
            <a:lvl1pPr>
              <a:defRPr sz="1406" b="1" i="0">
                <a:solidFill>
                  <a:srgbClr val="F3F1DF"/>
                </a:solidFill>
                <a:effectLst>
                  <a:outerShdw blurRad="25400" dist="12700" dir="16200000" rotWithShape="0">
                    <a:srgbClr val="000000">
                      <a:alpha val="80000"/>
                    </a:srgbClr>
                  </a:outerShdw>
                </a:effectLst>
                <a:latin typeface="Palatino"/>
                <a:ea typeface="Palatino"/>
                <a:cs typeface="Palatino"/>
                <a:sym typeface="Palatino"/>
              </a:defRPr>
            </a:lvl1pPr>
          </a:lstStyle>
          <a:p>
            <a:pPr algn="ctr" defTabSz="410751" hangingPunct="0"/>
            <a:fld id="{86CB4B4D-7CA3-9044-876B-883B54F8677D}" type="slidenum">
              <a:rPr lang="uk-UA" kern="0" smtClean="0"/>
              <a:pPr algn="ctr" defTabSz="410751" hangingPunct="0"/>
              <a:t>‹#›</a:t>
            </a:fld>
            <a:endParaRPr lang="uk-UA" kern="0"/>
          </a:p>
        </p:txBody>
      </p:sp>
    </p:spTree>
    <p:extLst>
      <p:ext uri="{BB962C8B-B14F-4D97-AF65-F5344CB8AC3E}">
        <p14:creationId xmlns:p14="http://schemas.microsoft.com/office/powerpoint/2010/main" val="945812754"/>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Lst>
  <p:transition spd="med"/>
  <p:txStyles>
    <p:titleStyle>
      <a:lvl1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1pPr>
      <a:lvl2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2pPr>
      <a:lvl3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3pPr>
      <a:lvl4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4pPr>
      <a:lvl5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5pPr>
      <a:lvl6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6pPr>
      <a:lvl7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7pPr>
      <a:lvl8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8pPr>
      <a:lvl9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9pPr>
    </p:titleStyle>
    <p:bodyStyle>
      <a:lvl1pPr marL="339316" marR="0" indent="-339316" algn="l" defTabSz="410751" rtl="0" latinLnBrk="0">
        <a:lnSpc>
          <a:spcPct val="120000"/>
        </a:lnSpc>
        <a:spcBef>
          <a:spcPts val="2250"/>
        </a:spcBef>
        <a:spcAft>
          <a:spcPts val="0"/>
        </a:spcAft>
        <a:buClrTx/>
        <a:buSzPct val="50000"/>
        <a:buFontTx/>
        <a:buBlip>
          <a:blip r:embed="rId26"/>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1pPr>
      <a:lvl2pPr marL="678632" marR="0" indent="-339316" algn="l" defTabSz="410751" rtl="0" latinLnBrk="0">
        <a:lnSpc>
          <a:spcPct val="120000"/>
        </a:lnSpc>
        <a:spcBef>
          <a:spcPts val="2250"/>
        </a:spcBef>
        <a:spcAft>
          <a:spcPts val="0"/>
        </a:spcAft>
        <a:buClrTx/>
        <a:buSzPct val="50000"/>
        <a:buFontTx/>
        <a:buBlip>
          <a:blip r:embed="rId26"/>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2pPr>
      <a:lvl3pPr marL="1017948" marR="0" indent="-339316" algn="l" defTabSz="410751" rtl="0" latinLnBrk="0">
        <a:lnSpc>
          <a:spcPct val="120000"/>
        </a:lnSpc>
        <a:spcBef>
          <a:spcPts val="2250"/>
        </a:spcBef>
        <a:spcAft>
          <a:spcPts val="0"/>
        </a:spcAft>
        <a:buClrTx/>
        <a:buSzPct val="50000"/>
        <a:buFontTx/>
        <a:buBlip>
          <a:blip r:embed="rId26"/>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3pPr>
      <a:lvl4pPr marL="1357264" marR="0" indent="-339316" algn="l" defTabSz="410751" rtl="0" latinLnBrk="0">
        <a:lnSpc>
          <a:spcPct val="120000"/>
        </a:lnSpc>
        <a:spcBef>
          <a:spcPts val="2250"/>
        </a:spcBef>
        <a:spcAft>
          <a:spcPts val="0"/>
        </a:spcAft>
        <a:buClrTx/>
        <a:buSzPct val="50000"/>
        <a:buFontTx/>
        <a:buBlip>
          <a:blip r:embed="rId26"/>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4pPr>
      <a:lvl5pPr marL="1696580" marR="0" indent="-339316" algn="l" defTabSz="410751" rtl="0" latinLnBrk="0">
        <a:lnSpc>
          <a:spcPct val="120000"/>
        </a:lnSpc>
        <a:spcBef>
          <a:spcPts val="2250"/>
        </a:spcBef>
        <a:spcAft>
          <a:spcPts val="0"/>
        </a:spcAft>
        <a:buClrTx/>
        <a:buSzPct val="50000"/>
        <a:buFontTx/>
        <a:buBlip>
          <a:blip r:embed="rId26"/>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5pPr>
      <a:lvl6pPr marL="2035896" marR="0" indent="-339316" algn="l" defTabSz="410751" rtl="0" latinLnBrk="0">
        <a:lnSpc>
          <a:spcPct val="120000"/>
        </a:lnSpc>
        <a:spcBef>
          <a:spcPts val="2250"/>
        </a:spcBef>
        <a:spcAft>
          <a:spcPts val="0"/>
        </a:spcAft>
        <a:buClrTx/>
        <a:buSzPct val="50000"/>
        <a:buFontTx/>
        <a:buBlip>
          <a:blip r:embed="rId26"/>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6pPr>
      <a:lvl7pPr marL="2375212" marR="0" indent="-339316" algn="l" defTabSz="410751" rtl="0" latinLnBrk="0">
        <a:lnSpc>
          <a:spcPct val="120000"/>
        </a:lnSpc>
        <a:spcBef>
          <a:spcPts val="2250"/>
        </a:spcBef>
        <a:spcAft>
          <a:spcPts val="0"/>
        </a:spcAft>
        <a:buClrTx/>
        <a:buSzPct val="50000"/>
        <a:buFontTx/>
        <a:buBlip>
          <a:blip r:embed="rId26"/>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7pPr>
      <a:lvl8pPr marL="2714528" marR="0" indent="-339315" algn="l" defTabSz="410751" rtl="0" latinLnBrk="0">
        <a:lnSpc>
          <a:spcPct val="120000"/>
        </a:lnSpc>
        <a:spcBef>
          <a:spcPts val="2250"/>
        </a:spcBef>
        <a:spcAft>
          <a:spcPts val="0"/>
        </a:spcAft>
        <a:buClrTx/>
        <a:buSzPct val="50000"/>
        <a:buFontTx/>
        <a:buBlip>
          <a:blip r:embed="rId26"/>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8pPr>
      <a:lvl9pPr marL="3053844" marR="0" indent="-339315" algn="l" defTabSz="410751" rtl="0" latinLnBrk="0">
        <a:lnSpc>
          <a:spcPct val="120000"/>
        </a:lnSpc>
        <a:spcBef>
          <a:spcPts val="2250"/>
        </a:spcBef>
        <a:spcAft>
          <a:spcPts val="0"/>
        </a:spcAft>
        <a:buClrTx/>
        <a:buSzPct val="50000"/>
        <a:buFontTx/>
        <a:buBlip>
          <a:blip r:embed="rId26"/>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9pPr>
    </p:bodyStyle>
    <p:otherStyle>
      <a:lvl1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1pPr>
      <a:lvl2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2pPr>
      <a:lvl3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3pPr>
      <a:lvl4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4pPr>
      <a:lvl5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5pPr>
      <a:lvl6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6pPr>
      <a:lvl7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7pPr>
      <a:lvl8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8pPr>
      <a:lvl9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21"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Body Level One…"/>
          <p:cNvSpPr>
            <a:spLocks noGrp="1"/>
          </p:cNvSpPr>
          <p:nvPr>
            <p:ph type="body" idx="1"/>
          </p:nvPr>
        </p:nvSpPr>
        <p:spPr>
          <a:xfrm>
            <a:off x="892969" y="580430"/>
            <a:ext cx="7358063" cy="56971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buBlip>
                <a:blip r:embed="rId22"/>
              </a:buBlip>
            </a:lvl1pPr>
            <a:lvl2pPr>
              <a:buBlip>
                <a:blip r:embed="rId22"/>
              </a:buBlip>
            </a:lvl2pPr>
            <a:lvl3pPr>
              <a:buBlip>
                <a:blip r:embed="rId22"/>
              </a:buBlip>
            </a:lvl3pPr>
            <a:lvl4pPr>
              <a:buBlip>
                <a:blip r:embed="rId22"/>
              </a:buBlip>
            </a:lvl4pPr>
            <a:lvl5pPr>
              <a:buBlip>
                <a:blip r:embed="rId22"/>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a:spLocks noGrp="1"/>
          </p:cNvSpPr>
          <p:nvPr>
            <p:ph type="title"/>
          </p:nvPr>
        </p:nvSpPr>
        <p:spPr>
          <a:xfrm>
            <a:off x="1370013" y="1371600"/>
            <a:ext cx="7315201" cy="465138"/>
          </a:xfrm>
          <a:prstGeom prst="rect">
            <a:avLst/>
          </a:prstGeom>
          <a:ln w="12700">
            <a:miter lim="400000"/>
          </a:ln>
          <a:effectLst>
            <a:outerShdw blurRad="12700" dist="25400" dir="2700000" rotWithShape="0">
              <a:srgbClr val="FAF9F1"/>
            </a:outerShdw>
          </a:effectLst>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4" name="Slide Number"/>
          <p:cNvSpPr>
            <a:spLocks noGrp="1"/>
          </p:cNvSpPr>
          <p:nvPr>
            <p:ph type="sldNum" sz="quarter" idx="2"/>
          </p:nvPr>
        </p:nvSpPr>
        <p:spPr>
          <a:xfrm>
            <a:off x="4400135" y="6581180"/>
            <a:ext cx="352661" cy="318933"/>
          </a:xfrm>
          <a:prstGeom prst="rect">
            <a:avLst/>
          </a:prstGeom>
          <a:ln w="12700">
            <a:miter lim="400000"/>
          </a:ln>
        </p:spPr>
        <p:txBody>
          <a:bodyPr wrap="none" lIns="50800" tIns="50800" rIns="50800" bIns="50800">
            <a:spAutoFit/>
          </a:bodyPr>
          <a:lstStyle>
            <a:lvl1pPr>
              <a:defRPr sz="1406" b="1" i="0">
                <a:solidFill>
                  <a:srgbClr val="F3F1DF"/>
                </a:solidFill>
                <a:effectLst>
                  <a:outerShdw blurRad="25400" dist="12700" dir="16200000" rotWithShape="0">
                    <a:srgbClr val="000000">
                      <a:alpha val="80000"/>
                    </a:srgbClr>
                  </a:outerShdw>
                </a:effectLst>
                <a:latin typeface="Palatino"/>
                <a:ea typeface="Palatino"/>
                <a:cs typeface="Palatino"/>
                <a:sym typeface="Palatino"/>
              </a:defRPr>
            </a:lvl1pPr>
          </a:lstStyle>
          <a:p>
            <a:pPr algn="ctr" defTabSz="410751" hangingPunct="0"/>
            <a:fld id="{86CB4B4D-7CA3-9044-876B-883B54F8677D}" type="slidenum">
              <a:rPr lang="uk-UA" kern="0" smtClean="0"/>
              <a:pPr algn="ctr" defTabSz="410751" hangingPunct="0"/>
              <a:t>‹#›</a:t>
            </a:fld>
            <a:endParaRPr lang="uk-UA" kern="0"/>
          </a:p>
        </p:txBody>
      </p:sp>
    </p:spTree>
    <p:extLst>
      <p:ext uri="{BB962C8B-B14F-4D97-AF65-F5344CB8AC3E}">
        <p14:creationId xmlns:p14="http://schemas.microsoft.com/office/powerpoint/2010/main" val="452152061"/>
      </p:ext>
    </p:extLst>
  </p:cSld>
  <p:clrMap bg1="dk1" tx1="lt1" bg2="dk2" tx2="lt2" accent1="accent1" accent2="accent2" accent3="accent3" accent4="accent4" accent5="accent5" accent6="accent6" hlink="hlink" folHlink="folHlink"/>
  <p:sldLayoutIdLst>
    <p:sldLayoutId id="2147483799" r:id="rId1"/>
    <p:sldLayoutId id="2147483800"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Lst>
  <p:transition spd="med"/>
  <p:txStyles>
    <p:titleStyle>
      <a:lvl1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1pPr>
      <a:lvl2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2pPr>
      <a:lvl3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3pPr>
      <a:lvl4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4pPr>
      <a:lvl5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5pPr>
      <a:lvl6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6pPr>
      <a:lvl7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7pPr>
      <a:lvl8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8pPr>
      <a:lvl9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9pPr>
    </p:titleStyle>
    <p:bodyStyle>
      <a:lvl1pPr marL="339316" marR="0" indent="-339316" algn="l" defTabSz="410751" rtl="0" latinLnBrk="0">
        <a:lnSpc>
          <a:spcPct val="120000"/>
        </a:lnSpc>
        <a:spcBef>
          <a:spcPts val="2250"/>
        </a:spcBef>
        <a:spcAft>
          <a:spcPts val="0"/>
        </a:spcAft>
        <a:buClrTx/>
        <a:buSzPct val="50000"/>
        <a:buFontTx/>
        <a:buBlip>
          <a:blip r:embed="rId22"/>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1pPr>
      <a:lvl2pPr marL="678632" marR="0" indent="-339316" algn="l" defTabSz="410751" rtl="0" latinLnBrk="0">
        <a:lnSpc>
          <a:spcPct val="120000"/>
        </a:lnSpc>
        <a:spcBef>
          <a:spcPts val="2250"/>
        </a:spcBef>
        <a:spcAft>
          <a:spcPts val="0"/>
        </a:spcAft>
        <a:buClrTx/>
        <a:buSzPct val="50000"/>
        <a:buFontTx/>
        <a:buBlip>
          <a:blip r:embed="rId22"/>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2pPr>
      <a:lvl3pPr marL="1017948" marR="0" indent="-339316" algn="l" defTabSz="410751" rtl="0" latinLnBrk="0">
        <a:lnSpc>
          <a:spcPct val="120000"/>
        </a:lnSpc>
        <a:spcBef>
          <a:spcPts val="2250"/>
        </a:spcBef>
        <a:spcAft>
          <a:spcPts val="0"/>
        </a:spcAft>
        <a:buClrTx/>
        <a:buSzPct val="50000"/>
        <a:buFontTx/>
        <a:buBlip>
          <a:blip r:embed="rId22"/>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3pPr>
      <a:lvl4pPr marL="1357264" marR="0" indent="-339316" algn="l" defTabSz="410751" rtl="0" latinLnBrk="0">
        <a:lnSpc>
          <a:spcPct val="120000"/>
        </a:lnSpc>
        <a:spcBef>
          <a:spcPts val="2250"/>
        </a:spcBef>
        <a:spcAft>
          <a:spcPts val="0"/>
        </a:spcAft>
        <a:buClrTx/>
        <a:buSzPct val="50000"/>
        <a:buFontTx/>
        <a:buBlip>
          <a:blip r:embed="rId22"/>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4pPr>
      <a:lvl5pPr marL="1696580" marR="0" indent="-339316" algn="l" defTabSz="410751" rtl="0" latinLnBrk="0">
        <a:lnSpc>
          <a:spcPct val="120000"/>
        </a:lnSpc>
        <a:spcBef>
          <a:spcPts val="2250"/>
        </a:spcBef>
        <a:spcAft>
          <a:spcPts val="0"/>
        </a:spcAft>
        <a:buClrTx/>
        <a:buSzPct val="50000"/>
        <a:buFontTx/>
        <a:buBlip>
          <a:blip r:embed="rId22"/>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5pPr>
      <a:lvl6pPr marL="2035896" marR="0" indent="-339316" algn="l" defTabSz="410751" rtl="0" latinLnBrk="0">
        <a:lnSpc>
          <a:spcPct val="120000"/>
        </a:lnSpc>
        <a:spcBef>
          <a:spcPts val="2250"/>
        </a:spcBef>
        <a:spcAft>
          <a:spcPts val="0"/>
        </a:spcAft>
        <a:buClrTx/>
        <a:buSzPct val="50000"/>
        <a:buFontTx/>
        <a:buBlip>
          <a:blip r:embed="rId22"/>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6pPr>
      <a:lvl7pPr marL="2375212" marR="0" indent="-339316" algn="l" defTabSz="410751" rtl="0" latinLnBrk="0">
        <a:lnSpc>
          <a:spcPct val="120000"/>
        </a:lnSpc>
        <a:spcBef>
          <a:spcPts val="2250"/>
        </a:spcBef>
        <a:spcAft>
          <a:spcPts val="0"/>
        </a:spcAft>
        <a:buClrTx/>
        <a:buSzPct val="50000"/>
        <a:buFontTx/>
        <a:buBlip>
          <a:blip r:embed="rId22"/>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7pPr>
      <a:lvl8pPr marL="2714528" marR="0" indent="-339315" algn="l" defTabSz="410751" rtl="0" latinLnBrk="0">
        <a:lnSpc>
          <a:spcPct val="120000"/>
        </a:lnSpc>
        <a:spcBef>
          <a:spcPts val="2250"/>
        </a:spcBef>
        <a:spcAft>
          <a:spcPts val="0"/>
        </a:spcAft>
        <a:buClrTx/>
        <a:buSzPct val="50000"/>
        <a:buFontTx/>
        <a:buBlip>
          <a:blip r:embed="rId22"/>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8pPr>
      <a:lvl9pPr marL="3053844" marR="0" indent="-339315" algn="l" defTabSz="410751" rtl="0" latinLnBrk="0">
        <a:lnSpc>
          <a:spcPct val="120000"/>
        </a:lnSpc>
        <a:spcBef>
          <a:spcPts val="2250"/>
        </a:spcBef>
        <a:spcAft>
          <a:spcPts val="0"/>
        </a:spcAft>
        <a:buClrTx/>
        <a:buSzPct val="50000"/>
        <a:buFontTx/>
        <a:buBlip>
          <a:blip r:embed="rId22"/>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9pPr>
    </p:bodyStyle>
    <p:otherStyle>
      <a:lvl1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1pPr>
      <a:lvl2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2pPr>
      <a:lvl3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3pPr>
      <a:lvl4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4pPr>
      <a:lvl5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5pPr>
      <a:lvl6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6pPr>
      <a:lvl7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7pPr>
      <a:lvl8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8pPr>
      <a:lvl9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2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Body Level One…"/>
          <p:cNvSpPr>
            <a:spLocks noGrp="1"/>
          </p:cNvSpPr>
          <p:nvPr>
            <p:ph type="body" idx="1"/>
          </p:nvPr>
        </p:nvSpPr>
        <p:spPr>
          <a:xfrm>
            <a:off x="892969" y="580430"/>
            <a:ext cx="7358063" cy="56971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buBlip>
                <a:blip r:embed="rId25"/>
              </a:buBlip>
            </a:lvl1pPr>
            <a:lvl2pPr>
              <a:buBlip>
                <a:blip r:embed="rId25"/>
              </a:buBlip>
            </a:lvl2pPr>
            <a:lvl3pPr>
              <a:buBlip>
                <a:blip r:embed="rId25"/>
              </a:buBlip>
            </a:lvl3pPr>
            <a:lvl4pPr>
              <a:buBlip>
                <a:blip r:embed="rId25"/>
              </a:buBlip>
            </a:lvl4pPr>
            <a:lvl5pPr>
              <a:buBlip>
                <a:blip r:embed="rId25"/>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a:spLocks noGrp="1"/>
          </p:cNvSpPr>
          <p:nvPr>
            <p:ph type="title"/>
          </p:nvPr>
        </p:nvSpPr>
        <p:spPr>
          <a:xfrm>
            <a:off x="1370013" y="1371600"/>
            <a:ext cx="7315201" cy="465138"/>
          </a:xfrm>
          <a:prstGeom prst="rect">
            <a:avLst/>
          </a:prstGeom>
          <a:ln w="12700">
            <a:miter lim="400000"/>
          </a:ln>
          <a:effectLst>
            <a:outerShdw blurRad="12700" dist="25400" dir="2700000" rotWithShape="0">
              <a:srgbClr val="FAF9F1"/>
            </a:outerShdw>
          </a:effectLst>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4" name="Slide Number"/>
          <p:cNvSpPr>
            <a:spLocks noGrp="1"/>
          </p:cNvSpPr>
          <p:nvPr>
            <p:ph type="sldNum" sz="quarter" idx="2"/>
          </p:nvPr>
        </p:nvSpPr>
        <p:spPr>
          <a:xfrm>
            <a:off x="4400135" y="6581180"/>
            <a:ext cx="352661" cy="318933"/>
          </a:xfrm>
          <a:prstGeom prst="rect">
            <a:avLst/>
          </a:prstGeom>
          <a:ln w="12700">
            <a:miter lim="400000"/>
          </a:ln>
        </p:spPr>
        <p:txBody>
          <a:bodyPr wrap="none" lIns="50800" tIns="50800" rIns="50800" bIns="50800">
            <a:spAutoFit/>
          </a:bodyPr>
          <a:lstStyle>
            <a:lvl1pPr>
              <a:defRPr sz="1406" b="1" i="0">
                <a:solidFill>
                  <a:srgbClr val="F3F1DF"/>
                </a:solidFill>
                <a:effectLst>
                  <a:outerShdw blurRad="25400" dist="12700" dir="16200000" rotWithShape="0">
                    <a:srgbClr val="000000">
                      <a:alpha val="80000"/>
                    </a:srgbClr>
                  </a:outerShdw>
                </a:effectLst>
                <a:latin typeface="Palatino"/>
                <a:ea typeface="Palatino"/>
                <a:cs typeface="Palatino"/>
                <a:sym typeface="Palatino"/>
              </a:defRPr>
            </a:lvl1pPr>
          </a:lstStyle>
          <a:p>
            <a:pPr algn="ctr" defTabSz="410751" hangingPunct="0"/>
            <a:fld id="{86CB4B4D-7CA3-9044-876B-883B54F8677D}" type="slidenum">
              <a:rPr lang="uk-UA" kern="0" smtClean="0"/>
              <a:pPr algn="ctr" defTabSz="410751" hangingPunct="0"/>
              <a:t>‹#›</a:t>
            </a:fld>
            <a:endParaRPr lang="uk-UA" kern="0"/>
          </a:p>
        </p:txBody>
      </p:sp>
    </p:spTree>
    <p:extLst>
      <p:ext uri="{BB962C8B-B14F-4D97-AF65-F5344CB8AC3E}">
        <p14:creationId xmlns:p14="http://schemas.microsoft.com/office/powerpoint/2010/main" val="1923437281"/>
      </p:ext>
    </p:extLst>
  </p:cSld>
  <p:clrMap bg1="dk1" tx1="lt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Lst>
  <p:transition spd="med"/>
  <p:txStyles>
    <p:titleStyle>
      <a:lvl1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1pPr>
      <a:lvl2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2pPr>
      <a:lvl3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3pPr>
      <a:lvl4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4pPr>
      <a:lvl5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5pPr>
      <a:lvl6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6pPr>
      <a:lvl7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7pPr>
      <a:lvl8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8pPr>
      <a:lvl9pPr marL="0" marR="0" indent="0" algn="ctr" defTabSz="410751" rtl="0" latinLnBrk="0">
        <a:lnSpc>
          <a:spcPct val="80000"/>
        </a:lnSpc>
        <a:spcBef>
          <a:spcPts val="0"/>
        </a:spcBef>
        <a:spcAft>
          <a:spcPts val="0"/>
        </a:spcAft>
        <a:buClrTx/>
        <a:buSzTx/>
        <a:buFontTx/>
        <a:buNone/>
        <a:tabLst/>
        <a:defRPr sz="5484" b="0" i="0" u="none" strike="noStrike" cap="none" spc="-132" baseline="0">
          <a:ln>
            <a:noFill/>
          </a:ln>
          <a:solidFill>
            <a:srgbClr val="7E8A98"/>
          </a:solidFill>
          <a:uFillTx/>
          <a:latin typeface="Copperplate"/>
          <a:ea typeface="Copperplate"/>
          <a:cs typeface="Copperplate"/>
          <a:sym typeface="Copperplate"/>
        </a:defRPr>
      </a:lvl9pPr>
    </p:titleStyle>
    <p:bodyStyle>
      <a:lvl1pPr marL="339316" marR="0" indent="-339316" algn="l" defTabSz="410751" rtl="0" latinLnBrk="0">
        <a:lnSpc>
          <a:spcPct val="120000"/>
        </a:lnSpc>
        <a:spcBef>
          <a:spcPts val="2250"/>
        </a:spcBef>
        <a:spcAft>
          <a:spcPts val="0"/>
        </a:spcAft>
        <a:buClrTx/>
        <a:buSzPct val="50000"/>
        <a:buFontTx/>
        <a:buBlip>
          <a:blip r:embed="rId25"/>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1pPr>
      <a:lvl2pPr marL="678632" marR="0" indent="-339316" algn="l" defTabSz="410751" rtl="0" latinLnBrk="0">
        <a:lnSpc>
          <a:spcPct val="120000"/>
        </a:lnSpc>
        <a:spcBef>
          <a:spcPts val="2250"/>
        </a:spcBef>
        <a:spcAft>
          <a:spcPts val="0"/>
        </a:spcAft>
        <a:buClrTx/>
        <a:buSzPct val="50000"/>
        <a:buFontTx/>
        <a:buBlip>
          <a:blip r:embed="rId25"/>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2pPr>
      <a:lvl3pPr marL="1017948" marR="0" indent="-339316" algn="l" defTabSz="410751" rtl="0" latinLnBrk="0">
        <a:lnSpc>
          <a:spcPct val="120000"/>
        </a:lnSpc>
        <a:spcBef>
          <a:spcPts val="2250"/>
        </a:spcBef>
        <a:spcAft>
          <a:spcPts val="0"/>
        </a:spcAft>
        <a:buClrTx/>
        <a:buSzPct val="50000"/>
        <a:buFontTx/>
        <a:buBlip>
          <a:blip r:embed="rId25"/>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3pPr>
      <a:lvl4pPr marL="1357264" marR="0" indent="-339316" algn="l" defTabSz="410751" rtl="0" latinLnBrk="0">
        <a:lnSpc>
          <a:spcPct val="120000"/>
        </a:lnSpc>
        <a:spcBef>
          <a:spcPts val="2250"/>
        </a:spcBef>
        <a:spcAft>
          <a:spcPts val="0"/>
        </a:spcAft>
        <a:buClrTx/>
        <a:buSzPct val="50000"/>
        <a:buFontTx/>
        <a:buBlip>
          <a:blip r:embed="rId25"/>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4pPr>
      <a:lvl5pPr marL="1696580" marR="0" indent="-339316" algn="l" defTabSz="410751" rtl="0" latinLnBrk="0">
        <a:lnSpc>
          <a:spcPct val="120000"/>
        </a:lnSpc>
        <a:spcBef>
          <a:spcPts val="2250"/>
        </a:spcBef>
        <a:spcAft>
          <a:spcPts val="0"/>
        </a:spcAft>
        <a:buClrTx/>
        <a:buSzPct val="50000"/>
        <a:buFontTx/>
        <a:buBlip>
          <a:blip r:embed="rId25"/>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5pPr>
      <a:lvl6pPr marL="2035896" marR="0" indent="-339316" algn="l" defTabSz="410751" rtl="0" latinLnBrk="0">
        <a:lnSpc>
          <a:spcPct val="120000"/>
        </a:lnSpc>
        <a:spcBef>
          <a:spcPts val="2250"/>
        </a:spcBef>
        <a:spcAft>
          <a:spcPts val="0"/>
        </a:spcAft>
        <a:buClrTx/>
        <a:buSzPct val="50000"/>
        <a:buFontTx/>
        <a:buBlip>
          <a:blip r:embed="rId25"/>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6pPr>
      <a:lvl7pPr marL="2375212" marR="0" indent="-339316" algn="l" defTabSz="410751" rtl="0" latinLnBrk="0">
        <a:lnSpc>
          <a:spcPct val="120000"/>
        </a:lnSpc>
        <a:spcBef>
          <a:spcPts val="2250"/>
        </a:spcBef>
        <a:spcAft>
          <a:spcPts val="0"/>
        </a:spcAft>
        <a:buClrTx/>
        <a:buSzPct val="50000"/>
        <a:buFontTx/>
        <a:buBlip>
          <a:blip r:embed="rId25"/>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7pPr>
      <a:lvl8pPr marL="2714528" marR="0" indent="-339315" algn="l" defTabSz="410751" rtl="0" latinLnBrk="0">
        <a:lnSpc>
          <a:spcPct val="120000"/>
        </a:lnSpc>
        <a:spcBef>
          <a:spcPts val="2250"/>
        </a:spcBef>
        <a:spcAft>
          <a:spcPts val="0"/>
        </a:spcAft>
        <a:buClrTx/>
        <a:buSzPct val="50000"/>
        <a:buFontTx/>
        <a:buBlip>
          <a:blip r:embed="rId25"/>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8pPr>
      <a:lvl9pPr marL="3053844" marR="0" indent="-339315" algn="l" defTabSz="410751" rtl="0" latinLnBrk="0">
        <a:lnSpc>
          <a:spcPct val="120000"/>
        </a:lnSpc>
        <a:spcBef>
          <a:spcPts val="2250"/>
        </a:spcBef>
        <a:spcAft>
          <a:spcPts val="0"/>
        </a:spcAft>
        <a:buClrTx/>
        <a:buSzPct val="50000"/>
        <a:buFontTx/>
        <a:buBlip>
          <a:blip r:embed="rId25"/>
        </a:buBlip>
        <a:tabLst/>
        <a:defRPr sz="2953" b="0" i="1" u="none" strike="noStrike" cap="none" spc="0" baseline="0">
          <a:ln>
            <a:noFill/>
          </a:ln>
          <a:solidFill>
            <a:srgbClr val="86837F">
              <a:alpha val="80000"/>
            </a:srgbClr>
          </a:solidFill>
          <a:effectLst>
            <a:outerShdw blurRad="25400" dist="12700" dir="5400000" rotWithShape="0">
              <a:srgbClr val="FFFFFF"/>
            </a:outerShdw>
          </a:effectLst>
          <a:uFillTx/>
          <a:latin typeface="Hoefler Text"/>
          <a:ea typeface="Hoefler Text"/>
          <a:cs typeface="Hoefler Text"/>
          <a:sym typeface="Hoefler Text"/>
        </a:defRPr>
      </a:lvl9pPr>
    </p:bodyStyle>
    <p:otherStyle>
      <a:lvl1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1pPr>
      <a:lvl2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2pPr>
      <a:lvl3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3pPr>
      <a:lvl4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4pPr>
      <a:lvl5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5pPr>
      <a:lvl6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6pPr>
      <a:lvl7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7pPr>
      <a:lvl8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8pPr>
      <a:lvl9pPr marL="0" marR="0" indent="0" algn="ctr" defTabSz="410751" rtl="0" latinLnBrk="0">
        <a:lnSpc>
          <a:spcPct val="100000"/>
        </a:lnSpc>
        <a:spcBef>
          <a:spcPts val="0"/>
        </a:spcBef>
        <a:spcAft>
          <a:spcPts val="0"/>
        </a:spcAft>
        <a:buClrTx/>
        <a:buSzTx/>
        <a:buFontTx/>
        <a:buNone/>
        <a:tabLst/>
        <a:defRPr sz="1406" b="1" i="0" u="none" strike="noStrike" cap="none" spc="0" baseline="0">
          <a:ln>
            <a:noFill/>
          </a:ln>
          <a:solidFill>
            <a:schemeClr val="tx1"/>
          </a:solidFill>
          <a:effectLst>
            <a:outerShdw blurRad="25400" dist="12700" dir="16200000" rotWithShape="0">
              <a:srgbClr val="000000">
                <a:alpha val="80000"/>
              </a:srgbClr>
            </a:outerShdw>
          </a:effectLst>
          <a:uFillTx/>
          <a:latin typeface="+mn-lt"/>
          <a:ea typeface="+mn-ea"/>
          <a:cs typeface="+mn-cs"/>
          <a:sym typeface="Palatino"/>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3366FF"/>
            </a:gs>
            <a:gs pos="100000">
              <a:srgbClr val="648BF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nSpc>
                <a:spcPct val="100000"/>
              </a:lnSpc>
              <a:spcBef>
                <a:spcPct val="0"/>
              </a:spcBef>
              <a:defRPr sz="1050" b="0">
                <a:solidFill>
                  <a:srgbClr val="000000"/>
                </a:solidFill>
                <a:effectLst/>
                <a:cs typeface="+mn-cs"/>
              </a:defRPr>
            </a:lvl1pPr>
          </a:lstStyle>
          <a:p>
            <a:pPr defTabSz="685800">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050" b="0">
                <a:solidFill>
                  <a:srgbClr val="000000"/>
                </a:solidFill>
                <a:effectLst/>
                <a:cs typeface="+mn-cs"/>
              </a:defRPr>
            </a:lvl1pPr>
          </a:lstStyle>
          <a:p>
            <a:pPr defTabSz="685800">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defRPr sz="1050" b="0">
                <a:solidFill>
                  <a:srgbClr val="000000"/>
                </a:solidFill>
                <a:effectLst/>
                <a:cs typeface="+mn-cs"/>
              </a:defRPr>
            </a:lvl1pPr>
          </a:lstStyle>
          <a:p>
            <a:pPr defTabSz="685800">
              <a:defRPr/>
            </a:pPr>
            <a:fld id="{AFC8674E-1046-4FCE-BC6C-85916149B2D9}" type="slidenum">
              <a:rPr lang="en-GB" smtClean="0"/>
              <a:pPr defTabSz="685800">
                <a:defRPr/>
              </a:pPr>
              <a:t>‹#›</a:t>
            </a:fld>
            <a:endParaRPr lang="en-GB"/>
          </a:p>
        </p:txBody>
      </p:sp>
    </p:spTree>
    <p:extLst>
      <p:ext uri="{BB962C8B-B14F-4D97-AF65-F5344CB8AC3E}">
        <p14:creationId xmlns:p14="http://schemas.microsoft.com/office/powerpoint/2010/main" val="457441056"/>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3366FF"/>
            </a:gs>
            <a:gs pos="100000">
              <a:srgbClr val="648BFF"/>
            </a:gs>
          </a:gsLst>
          <a:path path="shape">
            <a:fillToRect l="50000" t="50000" r="50000" b="50000"/>
          </a:path>
        </a:gra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05084CD-3F14-474B-B224-FAB76C5A6C9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a:extLst>
              <a:ext uri="{FF2B5EF4-FFF2-40B4-BE49-F238E27FC236}">
                <a16:creationId xmlns:a16="http://schemas.microsoft.com/office/drawing/2014/main" id="{144CE14D-C9B2-46B2-832D-E872753804B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FC7A0201-E8E1-4811-AE71-7BFF2EE488BE}"/>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defRPr sz="1050" b="0">
                <a:solidFill>
                  <a:schemeClr val="tx1"/>
                </a:solidFill>
                <a:effectLst/>
                <a:cs typeface="+mn-cs"/>
              </a:defRPr>
            </a:lvl1pPr>
          </a:lstStyle>
          <a:p>
            <a:pPr defTabSz="685800">
              <a:defRPr/>
            </a:pPr>
            <a:endParaRPr lang="en-GB">
              <a:solidFill>
                <a:srgbClr val="000000"/>
              </a:solidFill>
            </a:endParaRPr>
          </a:p>
        </p:txBody>
      </p:sp>
      <p:sp>
        <p:nvSpPr>
          <p:cNvPr id="1029" name="Rectangle 5">
            <a:extLst>
              <a:ext uri="{FF2B5EF4-FFF2-40B4-BE49-F238E27FC236}">
                <a16:creationId xmlns:a16="http://schemas.microsoft.com/office/drawing/2014/main" id="{3C7E47D6-72F4-4DB6-994C-09757E350494}"/>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defRPr sz="1050" b="0">
                <a:solidFill>
                  <a:schemeClr val="tx1"/>
                </a:solidFill>
                <a:effectLst/>
                <a:cs typeface="+mn-cs"/>
              </a:defRPr>
            </a:lvl1pPr>
          </a:lstStyle>
          <a:p>
            <a:pPr defTabSz="685800">
              <a:defRPr/>
            </a:pPr>
            <a:endParaRPr lang="en-GB">
              <a:solidFill>
                <a:srgbClr val="000000"/>
              </a:solidFill>
            </a:endParaRPr>
          </a:p>
        </p:txBody>
      </p:sp>
      <p:sp>
        <p:nvSpPr>
          <p:cNvPr id="1030" name="Rectangle 6">
            <a:extLst>
              <a:ext uri="{FF2B5EF4-FFF2-40B4-BE49-F238E27FC236}">
                <a16:creationId xmlns:a16="http://schemas.microsoft.com/office/drawing/2014/main" id="{C5815629-D60C-437A-A085-9F042B1EF25D}"/>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050" b="0">
                <a:solidFill>
                  <a:schemeClr val="tx1"/>
                </a:solidFill>
                <a:effectLst/>
                <a:cs typeface="+mn-cs"/>
              </a:defRPr>
            </a:lvl1pPr>
          </a:lstStyle>
          <a:p>
            <a:pPr defTabSz="685800">
              <a:defRPr/>
            </a:pPr>
            <a:fld id="{79C21147-B9E3-4F96-81CC-783B4C6B7EF0}" type="slidenum">
              <a:rPr lang="en-GB" smtClean="0">
                <a:solidFill>
                  <a:srgbClr val="000000"/>
                </a:solidFill>
              </a:rPr>
              <a:pPr defTabSz="685800">
                <a:defRPr/>
              </a:pPr>
              <a:t>‹#›</a:t>
            </a:fld>
            <a:endParaRPr lang="en-GB">
              <a:solidFill>
                <a:srgbClr val="000000"/>
              </a:solidFill>
            </a:endParaRPr>
          </a:p>
        </p:txBody>
      </p:sp>
    </p:spTree>
    <p:extLst>
      <p:ext uri="{BB962C8B-B14F-4D97-AF65-F5344CB8AC3E}">
        <p14:creationId xmlns:p14="http://schemas.microsoft.com/office/powerpoint/2010/main" val="24392196"/>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122F59-50AE-A149-A025-20567824C6C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8E2B6C-C286-A144-8860-9C56AC42164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E246C-84B6-9E45-B6E5-DC47EE5E2EA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FFABA05C-7BAA-6A4C-8E58-F67EB62F73C0}" type="datetimeFigureOut">
              <a:rPr lang="en-US" smtClean="0">
                <a:solidFill>
                  <a:prstClr val="black">
                    <a:tint val="75000"/>
                  </a:prstClr>
                </a:solidFill>
              </a:rPr>
              <a:pPr defTabSz="685800"/>
              <a:t>7/10/2019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4F61BC-C6CE-594C-9942-5D1520A687D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CC3AC2-B51B-D44C-B619-B8DF8C34A68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2D44AC4-8ABC-0149-9F6C-AA89AF85600D}"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66244727"/>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7.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8.t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13.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13.pn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9.sv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90.xml"/></Relationships>
</file>

<file path=ppt/slides/_rels/slide3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6.xml"/><Relationship Id="rId4" Type="http://schemas.openxmlformats.org/officeDocument/2006/relationships/image" Target="../media/image84.tiff"/></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5.xml"/><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2.png"/><Relationship Id="rId1" Type="http://schemas.openxmlformats.org/officeDocument/2006/relationships/slideLayout" Target="../slideLayouts/slideLayout43.xml"/><Relationship Id="rId4" Type="http://schemas.openxmlformats.org/officeDocument/2006/relationships/image" Target="../media/image89.tif"/></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2.png"/><Relationship Id="rId1" Type="http://schemas.openxmlformats.org/officeDocument/2006/relationships/slideLayout" Target="../slideLayouts/slideLayout43.xml"/><Relationship Id="rId4" Type="http://schemas.openxmlformats.org/officeDocument/2006/relationships/image" Target="../media/image89.tif"/></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2.png"/><Relationship Id="rId1" Type="http://schemas.openxmlformats.org/officeDocument/2006/relationships/slideLayout" Target="../slideLayouts/slideLayout43.xml"/><Relationship Id="rId4" Type="http://schemas.openxmlformats.org/officeDocument/2006/relationships/image" Target="../media/image89.tif"/></Relationships>
</file>

<file path=ppt/slides/_rels/slide5.xml.rels><?xml version="1.0" encoding="UTF-8" standalone="yes"?>
<Relationships xmlns="http://schemas.openxmlformats.org/package/2006/relationships"><Relationship Id="rId13" Type="http://schemas.openxmlformats.org/officeDocument/2006/relationships/image" Target="../media/image24.tiff"/><Relationship Id="rId18" Type="http://schemas.openxmlformats.org/officeDocument/2006/relationships/image" Target="../media/image29.tiff"/><Relationship Id="rId26" Type="http://schemas.openxmlformats.org/officeDocument/2006/relationships/image" Target="../media/image37.tiff"/><Relationship Id="rId3" Type="http://schemas.openxmlformats.org/officeDocument/2006/relationships/image" Target="../media/image14.png"/><Relationship Id="rId21" Type="http://schemas.openxmlformats.org/officeDocument/2006/relationships/image" Target="../media/image32.tiff"/><Relationship Id="rId7" Type="http://schemas.openxmlformats.org/officeDocument/2006/relationships/image" Target="../media/image18.tiff"/><Relationship Id="rId12" Type="http://schemas.openxmlformats.org/officeDocument/2006/relationships/image" Target="../media/image23.tiff"/><Relationship Id="rId17" Type="http://schemas.openxmlformats.org/officeDocument/2006/relationships/image" Target="../media/image28.tiff"/><Relationship Id="rId25" Type="http://schemas.openxmlformats.org/officeDocument/2006/relationships/image" Target="../media/image36.tiff"/><Relationship Id="rId33" Type="http://schemas.openxmlformats.org/officeDocument/2006/relationships/image" Target="../media/image44.tiff"/><Relationship Id="rId2" Type="http://schemas.openxmlformats.org/officeDocument/2006/relationships/notesSlide" Target="../notesSlides/notesSlide1.xml"/><Relationship Id="rId16" Type="http://schemas.openxmlformats.org/officeDocument/2006/relationships/image" Target="../media/image27.tiff"/><Relationship Id="rId20" Type="http://schemas.openxmlformats.org/officeDocument/2006/relationships/image" Target="../media/image31.tiff"/><Relationship Id="rId29" Type="http://schemas.openxmlformats.org/officeDocument/2006/relationships/image" Target="../media/image40.tiff"/><Relationship Id="rId1" Type="http://schemas.openxmlformats.org/officeDocument/2006/relationships/slideLayout" Target="../slideLayouts/slideLayout43.xml"/><Relationship Id="rId6" Type="http://schemas.openxmlformats.org/officeDocument/2006/relationships/image" Target="../media/image17.tiff"/><Relationship Id="rId11" Type="http://schemas.openxmlformats.org/officeDocument/2006/relationships/image" Target="../media/image22.tiff"/><Relationship Id="rId24" Type="http://schemas.openxmlformats.org/officeDocument/2006/relationships/image" Target="../media/image35.png"/><Relationship Id="rId32" Type="http://schemas.openxmlformats.org/officeDocument/2006/relationships/image" Target="../media/image43.tiff"/><Relationship Id="rId5" Type="http://schemas.openxmlformats.org/officeDocument/2006/relationships/image" Target="../media/image16.tiff"/><Relationship Id="rId15" Type="http://schemas.openxmlformats.org/officeDocument/2006/relationships/image" Target="../media/image26.tiff"/><Relationship Id="rId23" Type="http://schemas.openxmlformats.org/officeDocument/2006/relationships/image" Target="../media/image34.jpeg"/><Relationship Id="rId28" Type="http://schemas.openxmlformats.org/officeDocument/2006/relationships/image" Target="../media/image39.tiff"/><Relationship Id="rId10" Type="http://schemas.openxmlformats.org/officeDocument/2006/relationships/image" Target="../media/image21.tiff"/><Relationship Id="rId19" Type="http://schemas.openxmlformats.org/officeDocument/2006/relationships/image" Target="../media/image30.tiff"/><Relationship Id="rId31" Type="http://schemas.openxmlformats.org/officeDocument/2006/relationships/image" Target="../media/image42.tiff"/><Relationship Id="rId4" Type="http://schemas.openxmlformats.org/officeDocument/2006/relationships/image" Target="../media/image15.tiff"/><Relationship Id="rId9" Type="http://schemas.openxmlformats.org/officeDocument/2006/relationships/image" Target="../media/image20.tiff"/><Relationship Id="rId14" Type="http://schemas.openxmlformats.org/officeDocument/2006/relationships/image" Target="../media/image25.tiff"/><Relationship Id="rId22" Type="http://schemas.openxmlformats.org/officeDocument/2006/relationships/image" Target="../media/image33.jpeg"/><Relationship Id="rId27" Type="http://schemas.openxmlformats.org/officeDocument/2006/relationships/image" Target="../media/image38.tiff"/><Relationship Id="rId30" Type="http://schemas.openxmlformats.org/officeDocument/2006/relationships/image" Target="../media/image41.tiff"/><Relationship Id="rId8" Type="http://schemas.openxmlformats.org/officeDocument/2006/relationships/image" Target="../media/image19.tiff"/></Relationships>
</file>

<file path=ppt/slides/_rels/slide5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2.png"/><Relationship Id="rId1" Type="http://schemas.openxmlformats.org/officeDocument/2006/relationships/slideLayout" Target="../slideLayouts/slideLayout43.xml"/><Relationship Id="rId4" Type="http://schemas.openxmlformats.org/officeDocument/2006/relationships/image" Target="../media/image89.tif"/></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2.png"/><Relationship Id="rId1" Type="http://schemas.openxmlformats.org/officeDocument/2006/relationships/slideLayout" Target="../slideLayouts/slideLayout43.xml"/><Relationship Id="rId4" Type="http://schemas.openxmlformats.org/officeDocument/2006/relationships/image" Target="../media/image89.tif"/></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2.png"/><Relationship Id="rId1" Type="http://schemas.openxmlformats.org/officeDocument/2006/relationships/slideLayout" Target="../slideLayouts/slideLayout43.xml"/><Relationship Id="rId4" Type="http://schemas.openxmlformats.org/officeDocument/2006/relationships/image" Target="../media/image89.tif"/></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2.png"/><Relationship Id="rId1" Type="http://schemas.openxmlformats.org/officeDocument/2006/relationships/slideLayout" Target="../slideLayouts/slideLayout43.xml"/><Relationship Id="rId4" Type="http://schemas.openxmlformats.org/officeDocument/2006/relationships/image" Target="../media/image89.tif"/></Relationships>
</file>

<file path=ppt/slides/_rels/slide5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4.xml"/></Relationships>
</file>

<file path=ppt/slides/_rels/slide5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4.xml"/></Relationships>
</file>

<file path=ppt/slides/_rels/slide5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96.tif"/><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tif"/><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tif"/><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96.tif"/><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tif"/><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tif"/><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7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7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7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7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3.xml"/></Relationships>
</file>

<file path=ppt/slides/_rels/slide7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3.xml"/></Relationships>
</file>

<file path=ppt/slides/_rels/slide8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3.xml"/></Relationships>
</file>

<file path=ppt/slides/_rels/slide8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3.xml"/></Relationships>
</file>

<file path=ppt/slides/_rels/slide8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3.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3.xml"/></Relationships>
</file>

<file path=ppt/slides/_rels/slide8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3.xml"/></Relationships>
</file>

<file path=ppt/slides/_rels/slide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86197D16-FE75-4A0E-A0C9-28C0F04A4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a:extLst>
              <a:ext uri="{FF2B5EF4-FFF2-40B4-BE49-F238E27FC236}">
                <a16:creationId xmlns:a16="http://schemas.microsoft.com/office/drawing/2014/main" id="{FA8FCEC6-4B30-4FF2-8B32-504BEAEA3A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screen">
            <a:extLst>
              <a:ext uri="{28A0092B-C50C-407E-A947-70E740481C1C}">
                <a14:useLocalDpi xmlns:a14="http://schemas.microsoft.com/office/drawing/2010/main"/>
              </a:ext>
            </a:extLst>
          </a:blip>
          <a:srcRect t="45716" b="9820"/>
          <a:stretch>
            <a:fillRect/>
          </a:stretch>
        </p:blipFill>
        <p:spPr>
          <a:xfrm>
            <a:off x="0" y="3808676"/>
            <a:ext cx="9144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p:cNvSpPr>
            <a:spLocks noGrp="1"/>
          </p:cNvSpPr>
          <p:nvPr>
            <p:ph type="ctrTitle"/>
          </p:nvPr>
        </p:nvSpPr>
        <p:spPr>
          <a:xfrm>
            <a:off x="227098" y="666633"/>
            <a:ext cx="8689804" cy="3364576"/>
          </a:xfrm>
        </p:spPr>
        <p:txBody>
          <a:bodyPr anchor="ctr">
            <a:normAutofit fontScale="90000"/>
          </a:bodyPr>
          <a:lstStyle/>
          <a:p>
            <a:pPr algn="l">
              <a:lnSpc>
                <a:spcPct val="90000"/>
              </a:lnSpc>
            </a:pPr>
            <a:r>
              <a:rPr lang="en-US" sz="4800" dirty="0">
                <a:latin typeface="Century Gothic" charset="0"/>
                <a:ea typeface="Century Gothic" charset="0"/>
                <a:cs typeface="Century Gothic" charset="0"/>
              </a:rPr>
              <a:t>Fierce Compassion:</a:t>
            </a:r>
            <a:br>
              <a:rPr lang="en-US" sz="4800" dirty="0">
                <a:latin typeface="Century Gothic" charset="0"/>
                <a:ea typeface="Century Gothic" charset="0"/>
                <a:cs typeface="Century Gothic" charset="0"/>
              </a:rPr>
            </a:br>
            <a:r>
              <a:rPr lang="en-US" sz="3600" dirty="0"/>
              <a:t>an 8 week compassion focused acceptance &amp; commitment therapy group</a:t>
            </a:r>
            <a:br>
              <a:rPr lang="en-US" sz="3600" dirty="0">
                <a:latin typeface="Century Gothic" charset="0"/>
                <a:ea typeface="Century Gothic" charset="0"/>
                <a:cs typeface="Century Gothic" charset="0"/>
              </a:rPr>
            </a:br>
            <a:br>
              <a:rPr lang="en-US" sz="4800" dirty="0">
                <a:latin typeface="Century Gothic" charset="0"/>
                <a:ea typeface="Century Gothic" charset="0"/>
                <a:cs typeface="Century Gothic" charset="0"/>
              </a:rPr>
            </a:br>
            <a:endParaRPr lang="en-US" sz="4800" dirty="0">
              <a:solidFill>
                <a:srgbClr val="FFFFFF"/>
              </a:solidFill>
            </a:endParaRPr>
          </a:p>
        </p:txBody>
      </p:sp>
      <p:sp>
        <p:nvSpPr>
          <p:cNvPr id="3" name="Subtitle 2"/>
          <p:cNvSpPr>
            <a:spLocks noGrp="1"/>
          </p:cNvSpPr>
          <p:nvPr>
            <p:ph type="subTitle" idx="1"/>
          </p:nvPr>
        </p:nvSpPr>
        <p:spPr>
          <a:xfrm>
            <a:off x="227098" y="4971503"/>
            <a:ext cx="9144000" cy="723670"/>
          </a:xfrm>
        </p:spPr>
        <p:txBody>
          <a:bodyPr anchor="t">
            <a:noAutofit/>
          </a:bodyPr>
          <a:lstStyle/>
          <a:p>
            <a:pPr algn="l">
              <a:lnSpc>
                <a:spcPct val="90000"/>
              </a:lnSpc>
            </a:pPr>
            <a:r>
              <a:rPr lang="en-US" sz="2000" dirty="0">
                <a:solidFill>
                  <a:srgbClr val="000000"/>
                </a:solidFill>
              </a:rPr>
              <a:t>Dennis Tirch Ph.D.</a:t>
            </a:r>
          </a:p>
          <a:p>
            <a:pPr algn="l">
              <a:lnSpc>
                <a:spcPct val="90000"/>
              </a:lnSpc>
            </a:pPr>
            <a:r>
              <a:rPr lang="en-US" sz="2000" dirty="0">
                <a:solidFill>
                  <a:srgbClr val="000000"/>
                </a:solidFill>
              </a:rPr>
              <a:t>Laura Silberstein-Tirch </a:t>
            </a:r>
            <a:r>
              <a:rPr lang="en-US" sz="2000" dirty="0" err="1">
                <a:solidFill>
                  <a:srgbClr val="000000"/>
                </a:solidFill>
              </a:rPr>
              <a:t>PsyD</a:t>
            </a:r>
            <a:endParaRPr lang="en-US" sz="2000" dirty="0">
              <a:solidFill>
                <a:srgbClr val="000000"/>
              </a:solidFill>
            </a:endParaRPr>
          </a:p>
          <a:p>
            <a:pPr algn="l">
              <a:lnSpc>
                <a:spcPct val="90000"/>
              </a:lnSpc>
            </a:pPr>
            <a:r>
              <a:rPr lang="en-US" sz="2000" dirty="0">
                <a:solidFill>
                  <a:srgbClr val="000000"/>
                </a:solidFill>
              </a:rPr>
              <a:t>Geoffrey Gold MA</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7503" y="4966267"/>
            <a:ext cx="1886497" cy="1886497"/>
          </a:xfrm>
          <a:prstGeom prst="rect">
            <a:avLst/>
          </a:prstGeom>
        </p:spPr>
      </p:pic>
    </p:spTree>
    <p:extLst>
      <p:ext uri="{BB962C8B-B14F-4D97-AF65-F5344CB8AC3E}">
        <p14:creationId xmlns:p14="http://schemas.microsoft.com/office/powerpoint/2010/main" val="1011981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FE6B7-6671-454F-8713-BC57FC278BE2}"/>
              </a:ext>
            </a:extLst>
          </p:cNvPr>
          <p:cNvSpPr>
            <a:spLocks noGrp="1"/>
          </p:cNvSpPr>
          <p:nvPr>
            <p:ph type="title"/>
          </p:nvPr>
        </p:nvSpPr>
        <p:spPr>
          <a:xfrm>
            <a:off x="720738" y="335119"/>
            <a:ext cx="7702210" cy="959177"/>
          </a:xfrm>
        </p:spPr>
        <p:txBody>
          <a:bodyPr>
            <a:normAutofit/>
          </a:bodyPr>
          <a:lstStyle/>
          <a:p>
            <a:r>
              <a:rPr lang="en-US" dirty="0"/>
              <a:t>Fierce Compassion</a:t>
            </a:r>
          </a:p>
        </p:txBody>
      </p:sp>
      <p:sp>
        <p:nvSpPr>
          <p:cNvPr id="3" name="Content Placeholder 2">
            <a:extLst>
              <a:ext uri="{FF2B5EF4-FFF2-40B4-BE49-F238E27FC236}">
                <a16:creationId xmlns:a16="http://schemas.microsoft.com/office/drawing/2014/main" id="{D92D9CA9-770E-444B-ABBA-6BCB61BFE17F}"/>
              </a:ext>
            </a:extLst>
          </p:cNvPr>
          <p:cNvSpPr>
            <a:spLocks noGrp="1"/>
          </p:cNvSpPr>
          <p:nvPr>
            <p:ph idx="1"/>
          </p:nvPr>
        </p:nvSpPr>
        <p:spPr>
          <a:xfrm>
            <a:off x="1" y="1875156"/>
            <a:ext cx="8422947" cy="2865589"/>
          </a:xfrm>
        </p:spPr>
        <p:txBody>
          <a:bodyPr>
            <a:normAutofit fontScale="55000" lnSpcReduction="20000"/>
          </a:bodyPr>
          <a:lstStyle/>
          <a:p>
            <a:r>
              <a:rPr lang="en-US" sz="5100" dirty="0"/>
              <a:t>Fierce Compassion represents a wholehearted and courageous commitment to detecting and responding to suffering wherever it arises, while contributing to the wellbeing and liberation of all beings in all dimensions of our lives. Fierce compassion awakens and embodies the wisdom, strength and commitment that is our birthright.</a:t>
            </a:r>
          </a:p>
          <a:p>
            <a:endParaRPr lang="en-US" sz="1425"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7503" y="4966267"/>
            <a:ext cx="1886497" cy="1886497"/>
          </a:xfrm>
          <a:prstGeom prst="rect">
            <a:avLst/>
          </a:prstGeom>
        </p:spPr>
      </p:pic>
    </p:spTree>
    <p:extLst>
      <p:ext uri="{BB962C8B-B14F-4D97-AF65-F5344CB8AC3E}">
        <p14:creationId xmlns:p14="http://schemas.microsoft.com/office/powerpoint/2010/main" val="846287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uFill>
                  <a:solidFill>
                    <a:srgbClr val="FFFFFF"/>
                  </a:solidFill>
                </a:uFill>
                <a:latin typeface="American Typewriter"/>
                <a:cs typeface="American Typewriter"/>
              </a:rPr>
              <a:t>Compassion Defined</a:t>
            </a:r>
            <a:endParaRPr lang="en-US" sz="4800" dirty="0"/>
          </a:p>
        </p:txBody>
      </p:sp>
      <p:pic>
        <p:nvPicPr>
          <p:cNvPr id="4" name="Content Placeholder 3" descr="dictionary.jpg"/>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43919" y="1417638"/>
            <a:ext cx="7611263" cy="5074175"/>
          </a:xfrm>
        </p:spPr>
      </p:pic>
      <p:sp>
        <p:nvSpPr>
          <p:cNvPr id="5" name="Rectangle 4"/>
          <p:cNvSpPr/>
          <p:nvPr/>
        </p:nvSpPr>
        <p:spPr>
          <a:xfrm>
            <a:off x="1326209" y="2236005"/>
            <a:ext cx="7028973" cy="2554545"/>
          </a:xfrm>
          <a:prstGeom prst="rect">
            <a:avLst/>
          </a:prstGeom>
        </p:spPr>
        <p:txBody>
          <a:bodyPr wrap="square">
            <a:spAutoFit/>
          </a:bodyPr>
          <a:lstStyle/>
          <a:p>
            <a:pPr lvl="0"/>
            <a:r>
              <a:rPr lang="en-US" sz="3200" b="1" dirty="0">
                <a:solidFill>
                  <a:schemeClr val="bg1"/>
                </a:solidFill>
                <a:effectLst>
                  <a:outerShdw blurRad="50800" dist="38100" dir="2700000" algn="tl" rotWithShape="0">
                    <a:prstClr val="black">
                      <a:alpha val="40000"/>
                    </a:prstClr>
                  </a:outerShdw>
                </a:effectLst>
                <a:uFill>
                  <a:solidFill>
                    <a:srgbClr val="FFFFFF"/>
                  </a:solidFill>
                </a:uFill>
                <a:latin typeface="American Typewriter"/>
                <a:ea typeface="Arial"/>
                <a:cs typeface="American Typewriter"/>
                <a:sym typeface="Arial"/>
              </a:rPr>
              <a:t>“</a:t>
            </a:r>
            <a:r>
              <a:rPr lang="en-US" sz="3200" b="1" dirty="0">
                <a:solidFill>
                  <a:schemeClr val="bg1"/>
                </a:solidFill>
                <a:effectLst>
                  <a:outerShdw blurRad="50800" dist="38100" dir="2700000" algn="tl" rotWithShape="0">
                    <a:prstClr val="black">
                      <a:alpha val="40000"/>
                    </a:prstClr>
                  </a:outerShdw>
                </a:effectLst>
                <a:uFill>
                  <a:solidFill>
                    <a:srgbClr val="FFFFFF"/>
                  </a:solidFill>
                </a:uFill>
                <a:latin typeface="American Typewriter"/>
                <a:cs typeface="American Typewriter"/>
              </a:rPr>
              <a:t>. . .a deep awareness of the suffering of oneself and of other living things, coupled with the wish and effort to relieve it.” </a:t>
            </a:r>
          </a:p>
          <a:p>
            <a:pPr lvl="0" algn="r"/>
            <a:r>
              <a:rPr lang="en-US" sz="3200" b="1" dirty="0">
                <a:solidFill>
                  <a:schemeClr val="bg1"/>
                </a:solidFill>
                <a:effectLst>
                  <a:outerShdw blurRad="50800" dist="38100" dir="2700000" algn="tl" rotWithShape="0">
                    <a:prstClr val="black">
                      <a:alpha val="40000"/>
                    </a:prstClr>
                  </a:outerShdw>
                </a:effectLst>
                <a:uFill>
                  <a:solidFill>
                    <a:srgbClr val="FFFFFF"/>
                  </a:solidFill>
                </a:uFill>
                <a:latin typeface="American Typewriter"/>
                <a:cs typeface="American Typewriter"/>
              </a:rPr>
              <a:t>(Gilbert, 2009)</a:t>
            </a:r>
          </a:p>
        </p:txBody>
      </p:sp>
    </p:spTree>
    <p:extLst>
      <p:ext uri="{BB962C8B-B14F-4D97-AF65-F5344CB8AC3E}">
        <p14:creationId xmlns:p14="http://schemas.microsoft.com/office/powerpoint/2010/main" val="1559739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58" y="460618"/>
            <a:ext cx="8985242" cy="1445674"/>
          </a:xfrm>
        </p:spPr>
        <p:txBody>
          <a:bodyPr>
            <a:normAutofit fontScale="90000"/>
          </a:bodyPr>
          <a:lstStyle/>
          <a:p>
            <a:r>
              <a:rPr lang="en-US" dirty="0"/>
              <a:t>Two Psychologies of Compassion:</a:t>
            </a:r>
            <a:br>
              <a:rPr lang="en-US" dirty="0"/>
            </a:br>
            <a:r>
              <a:rPr lang="en-US" dirty="0"/>
              <a:t> </a:t>
            </a:r>
            <a:r>
              <a:rPr lang="en-US" b="1" dirty="0"/>
              <a:t>ENGAGEMENT</a:t>
            </a:r>
          </a:p>
        </p:txBody>
      </p:sp>
      <p:pic>
        <p:nvPicPr>
          <p:cNvPr id="6" name="Picture 3" descr="Picture 3">
            <a:extLst>
              <a:ext uri="{FF2B5EF4-FFF2-40B4-BE49-F238E27FC236}">
                <a16:creationId xmlns:a16="http://schemas.microsoft.com/office/drawing/2014/main" id="{C6119014-B6D0-D340-B1A5-D66F2DDB5C88}"/>
              </a:ext>
            </a:extLst>
          </p:cNvPr>
          <p:cNvPicPr>
            <a:picLocks noGrp="1" noChangeAspect="1"/>
          </p:cNvPicPr>
          <p:nvPr>
            <p:ph idx="1"/>
          </p:nvPr>
        </p:nvPicPr>
        <p:blipFill>
          <a:blip r:embed="rId2"/>
          <a:stretch>
            <a:fillRect/>
          </a:stretch>
        </p:blipFill>
        <p:spPr>
          <a:xfrm>
            <a:off x="1397000" y="2078831"/>
            <a:ext cx="6350000" cy="3568700"/>
          </a:xfrm>
          <a:prstGeom prst="rect">
            <a:avLst/>
          </a:prstGeom>
          <a:ln w="12700">
            <a:miter lim="400000"/>
          </a:ln>
        </p:spPr>
      </p:pic>
    </p:spTree>
    <p:extLst>
      <p:ext uri="{BB962C8B-B14F-4D97-AF65-F5344CB8AC3E}">
        <p14:creationId xmlns:p14="http://schemas.microsoft.com/office/powerpoint/2010/main" val="326985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58" y="460618"/>
            <a:ext cx="8985242" cy="1445674"/>
          </a:xfrm>
        </p:spPr>
        <p:txBody>
          <a:bodyPr>
            <a:normAutofit fontScale="90000"/>
          </a:bodyPr>
          <a:lstStyle/>
          <a:p>
            <a:r>
              <a:rPr lang="en-US" dirty="0"/>
              <a:t>Two Psychologies of Compassion:</a:t>
            </a:r>
            <a:br>
              <a:rPr lang="en-US" dirty="0"/>
            </a:br>
            <a:r>
              <a:rPr lang="en-US" b="1" dirty="0"/>
              <a:t> COURAGE &amp; DEDICATION</a:t>
            </a:r>
          </a:p>
        </p:txBody>
      </p:sp>
      <p:pic>
        <p:nvPicPr>
          <p:cNvPr id="7" name="Picture 3" descr="Picture 3">
            <a:extLst>
              <a:ext uri="{FF2B5EF4-FFF2-40B4-BE49-F238E27FC236}">
                <a16:creationId xmlns:a16="http://schemas.microsoft.com/office/drawing/2014/main" id="{AA23C031-FB31-8641-A4A2-E51051B2E1C7}"/>
              </a:ext>
            </a:extLst>
          </p:cNvPr>
          <p:cNvPicPr>
            <a:picLocks noGrp="1" noChangeAspect="1"/>
          </p:cNvPicPr>
          <p:nvPr>
            <p:ph idx="1"/>
          </p:nvPr>
        </p:nvPicPr>
        <p:blipFill>
          <a:blip r:embed="rId2"/>
          <a:stretch>
            <a:fillRect/>
          </a:stretch>
        </p:blipFill>
        <p:spPr>
          <a:xfrm>
            <a:off x="1896868" y="2122192"/>
            <a:ext cx="5509022" cy="3672681"/>
          </a:xfrm>
          <a:prstGeom prst="rect">
            <a:avLst/>
          </a:prstGeom>
          <a:ln w="12700">
            <a:miter lim="400000"/>
          </a:ln>
        </p:spPr>
      </p:pic>
    </p:spTree>
    <p:extLst>
      <p:ext uri="{BB962C8B-B14F-4D97-AF65-F5344CB8AC3E}">
        <p14:creationId xmlns:p14="http://schemas.microsoft.com/office/powerpoint/2010/main" val="202899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295"/>
          <p:cNvSpPr>
            <a:spLocks noGrp="1"/>
          </p:cNvSpPr>
          <p:nvPr>
            <p:ph type="title"/>
          </p:nvPr>
        </p:nvSpPr>
        <p:spPr>
          <a:prstGeom prst="rect">
            <a:avLst/>
          </a:prstGeom>
        </p:spPr>
        <p:txBody>
          <a:bodyPr>
            <a:normAutofit fontScale="90000"/>
          </a:bodyPr>
          <a:lstStyle>
            <a:lvl1pPr defTabSz="443991">
              <a:defRPr sz="5100">
                <a:solidFill>
                  <a:srgbClr val="073E86"/>
                </a:solidFill>
                <a:effectLst>
                  <a:outerShdw blurRad="12700" dist="9652" dir="16200000" rotWithShape="0">
                    <a:srgbClr val="000000">
                      <a:alpha val="50000"/>
                    </a:srgbClr>
                  </a:outerShdw>
                </a:effectLst>
              </a:defRPr>
            </a:lvl1pPr>
          </a:lstStyle>
          <a:p>
            <a:r>
              <a:t>Interacting Processes of Compassion</a:t>
            </a:r>
          </a:p>
        </p:txBody>
      </p:sp>
      <p:sp>
        <p:nvSpPr>
          <p:cNvPr id="351" name="Shape 296"/>
          <p:cNvSpPr>
            <a:spLocks noGrp="1"/>
          </p:cNvSpPr>
          <p:nvPr>
            <p:ph type="body" sz="quarter" idx="1"/>
          </p:nvPr>
        </p:nvSpPr>
        <p:spPr>
          <a:xfrm>
            <a:off x="892969" y="2119020"/>
            <a:ext cx="4489072" cy="1524293"/>
          </a:xfrm>
          <a:prstGeom prst="rect">
            <a:avLst/>
          </a:prstGeom>
        </p:spPr>
        <p:txBody>
          <a:bodyPr>
            <a:normAutofit fontScale="85000" lnSpcReduction="20000"/>
          </a:bodyPr>
          <a:lstStyle>
            <a:lvl1pPr marL="268222" indent="-268222" defTabSz="373885">
              <a:lnSpc>
                <a:spcPct val="108000"/>
              </a:lnSpc>
              <a:spcBef>
                <a:spcPts val="1700"/>
              </a:spcBef>
              <a:buBlip>
                <a:blip r:embed="rId2"/>
              </a:buBlip>
              <a:defRPr sz="4000" i="0">
                <a:solidFill>
                  <a:srgbClr val="073E86">
                    <a:alpha val="80000"/>
                  </a:srgbClr>
                </a:solidFill>
                <a:effectLst>
                  <a:outerShdw blurRad="12700" dist="8128" dir="5400000" rotWithShape="0">
                    <a:srgbClr val="FFFFFF"/>
                  </a:outerShdw>
                </a:effectLst>
              </a:defRPr>
            </a:lvl1pPr>
          </a:lstStyle>
          <a:p>
            <a:r>
              <a:t>Compassion involves a series of interacting processes</a:t>
            </a:r>
          </a:p>
        </p:txBody>
      </p:sp>
      <p:pic>
        <p:nvPicPr>
          <p:cNvPr id="352" name="Picture 1" descr="Picture 1"/>
          <p:cNvPicPr>
            <a:picLocks noChangeAspect="1"/>
          </p:cNvPicPr>
          <p:nvPr/>
        </p:nvPicPr>
        <p:blipFill>
          <a:blip r:embed="rId3"/>
          <a:stretch>
            <a:fillRect/>
          </a:stretch>
        </p:blipFill>
        <p:spPr>
          <a:xfrm>
            <a:off x="3526299" y="3283948"/>
            <a:ext cx="4501311" cy="2596152"/>
          </a:xfrm>
          <a:prstGeom prst="rect">
            <a:avLst/>
          </a:prstGeom>
          <a:ln w="12700">
            <a:miter lim="400000"/>
          </a:ln>
        </p:spPr>
      </p:pic>
    </p:spTree>
    <p:extLst>
      <p:ext uri="{BB962C8B-B14F-4D97-AF65-F5344CB8AC3E}">
        <p14:creationId xmlns:p14="http://schemas.microsoft.com/office/powerpoint/2010/main" val="60100138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51"/>
                                        </p:tgtEl>
                                        <p:attrNameLst>
                                          <p:attrName>style.visibility</p:attrName>
                                        </p:attrNameLst>
                                      </p:cBhvr>
                                      <p:to>
                                        <p:strVal val="visible"/>
                                      </p:to>
                                    </p:set>
                                    <p:animEffect transition="in" filter="dissolve">
                                      <p:cBhvr>
                                        <p:cTn id="7" dur="500"/>
                                        <p:tgtEl>
                                          <p:spTgt spid="35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352"/>
                                        </p:tgtEl>
                                        <p:attrNameLst>
                                          <p:attrName>style.visibility</p:attrName>
                                        </p:attrNameLst>
                                      </p:cBhvr>
                                      <p:to>
                                        <p:strVal val="visible"/>
                                      </p:to>
                                    </p:set>
                                    <p:animEffect transition="in" filter="dissolve">
                                      <p:cBhvr>
                                        <p:cTn id="12" dur="5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0" animBg="1" advAuto="0"/>
      <p:bldP spid="352"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295"/>
          <p:cNvSpPr>
            <a:spLocks noGrp="1"/>
          </p:cNvSpPr>
          <p:nvPr>
            <p:ph type="title"/>
          </p:nvPr>
        </p:nvSpPr>
        <p:spPr>
          <a:prstGeom prst="rect">
            <a:avLst/>
          </a:prstGeom>
        </p:spPr>
        <p:txBody>
          <a:bodyPr>
            <a:normAutofit fontScale="90000"/>
          </a:bodyPr>
          <a:lstStyle>
            <a:lvl1pPr defTabSz="443991">
              <a:defRPr sz="5100">
                <a:solidFill>
                  <a:srgbClr val="073E86"/>
                </a:solidFill>
                <a:effectLst>
                  <a:outerShdw blurRad="12700" dist="9652" dir="16200000" rotWithShape="0">
                    <a:srgbClr val="000000">
                      <a:alpha val="50000"/>
                    </a:srgbClr>
                  </a:outerShdw>
                </a:effectLst>
              </a:defRPr>
            </a:lvl1pPr>
          </a:lstStyle>
          <a:p>
            <a:r>
              <a:t>Interacting Processes of Compassion</a:t>
            </a:r>
          </a:p>
        </p:txBody>
      </p:sp>
      <p:sp>
        <p:nvSpPr>
          <p:cNvPr id="355" name="Shape 296"/>
          <p:cNvSpPr>
            <a:spLocks noGrp="1"/>
          </p:cNvSpPr>
          <p:nvPr>
            <p:ph type="body" sz="half" idx="1"/>
          </p:nvPr>
        </p:nvSpPr>
        <p:spPr>
          <a:xfrm>
            <a:off x="675859" y="833145"/>
            <a:ext cx="5303460" cy="4203200"/>
          </a:xfrm>
          <a:prstGeom prst="rect">
            <a:avLst/>
          </a:prstGeom>
        </p:spPr>
        <p:txBody>
          <a:bodyPr/>
          <a:lstStyle>
            <a:lvl1pPr marL="268222" indent="-268222" defTabSz="373885">
              <a:spcBef>
                <a:spcPts val="1700"/>
              </a:spcBef>
              <a:buBlip>
                <a:blip r:embed="rId2"/>
              </a:buBlip>
              <a:defRPr sz="4400" i="0">
                <a:solidFill>
                  <a:srgbClr val="073E86">
                    <a:alpha val="80000"/>
                  </a:srgbClr>
                </a:solidFill>
                <a:effectLst>
                  <a:outerShdw blurRad="12700" dist="8128" dir="5400000" rotWithShape="0">
                    <a:srgbClr val="FFFFFF"/>
                  </a:outerShdw>
                </a:effectLst>
              </a:defRPr>
            </a:lvl1pPr>
          </a:lstStyle>
          <a:p>
            <a:r>
              <a:t>These processes can be trained</a:t>
            </a:r>
          </a:p>
        </p:txBody>
      </p:sp>
      <p:pic>
        <p:nvPicPr>
          <p:cNvPr id="356" name="Picture 1" descr="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1956" y="3151437"/>
            <a:ext cx="4029076" cy="3021808"/>
          </a:xfrm>
          <a:prstGeom prst="rect">
            <a:avLst/>
          </a:prstGeom>
          <a:ln w="12700">
            <a:miter lim="400000"/>
          </a:ln>
        </p:spPr>
      </p:pic>
    </p:spTree>
    <p:extLst>
      <p:ext uri="{BB962C8B-B14F-4D97-AF65-F5344CB8AC3E}">
        <p14:creationId xmlns:p14="http://schemas.microsoft.com/office/powerpoint/2010/main" val="141466904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55"/>
                                        </p:tgtEl>
                                        <p:attrNameLst>
                                          <p:attrName>style.visibility</p:attrName>
                                        </p:attrNameLst>
                                      </p:cBhvr>
                                      <p:to>
                                        <p:strVal val="visible"/>
                                      </p:to>
                                    </p:set>
                                    <p:animEffect transition="in" filter="dissolve">
                                      <p:cBhvr>
                                        <p:cTn id="7" dur="500"/>
                                        <p:tgtEl>
                                          <p:spTgt spid="3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356"/>
                                        </p:tgtEl>
                                        <p:attrNameLst>
                                          <p:attrName>style.visibility</p:attrName>
                                        </p:attrNameLst>
                                      </p:cBhvr>
                                      <p:to>
                                        <p:strVal val="visible"/>
                                      </p:to>
                                    </p:set>
                                    <p:animEffect transition="in" filter="dissolve">
                                      <p:cBhvr>
                                        <p:cTn id="12" dur="5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animBg="1" advAuto="0"/>
      <p:bldP spid="356"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295"/>
          <p:cNvSpPr>
            <a:spLocks noGrp="1"/>
          </p:cNvSpPr>
          <p:nvPr>
            <p:ph type="title"/>
          </p:nvPr>
        </p:nvSpPr>
        <p:spPr>
          <a:prstGeom prst="rect">
            <a:avLst/>
          </a:prstGeom>
        </p:spPr>
        <p:txBody>
          <a:bodyPr>
            <a:normAutofit fontScale="90000"/>
          </a:bodyPr>
          <a:lstStyle>
            <a:lvl1pPr defTabSz="443991">
              <a:defRPr sz="5100">
                <a:solidFill>
                  <a:srgbClr val="073E86"/>
                </a:solidFill>
                <a:effectLst>
                  <a:outerShdw blurRad="12700" dist="9652" dir="16200000" rotWithShape="0">
                    <a:srgbClr val="000000">
                      <a:alpha val="50000"/>
                    </a:srgbClr>
                  </a:outerShdw>
                </a:effectLst>
              </a:defRPr>
            </a:lvl1pPr>
          </a:lstStyle>
          <a:p>
            <a:r>
              <a:t>Interacting Processes of Compassion</a:t>
            </a:r>
          </a:p>
        </p:txBody>
      </p:sp>
      <p:sp>
        <p:nvSpPr>
          <p:cNvPr id="359" name="Shape 296"/>
          <p:cNvSpPr>
            <a:spLocks noGrp="1"/>
          </p:cNvSpPr>
          <p:nvPr>
            <p:ph type="body" sz="half" idx="1"/>
          </p:nvPr>
        </p:nvSpPr>
        <p:spPr>
          <a:xfrm>
            <a:off x="718721" y="1754688"/>
            <a:ext cx="6803649" cy="2188664"/>
          </a:xfrm>
          <a:prstGeom prst="rect">
            <a:avLst/>
          </a:prstGeom>
        </p:spPr>
        <p:txBody>
          <a:bodyPr>
            <a:normAutofit/>
          </a:bodyPr>
          <a:lstStyle>
            <a:lvl1pPr marL="268222" indent="-268222" defTabSz="373885">
              <a:spcBef>
                <a:spcPts val="1700"/>
              </a:spcBef>
              <a:buBlip>
                <a:blip r:embed="rId2"/>
              </a:buBlip>
              <a:defRPr sz="4400" i="0">
                <a:solidFill>
                  <a:srgbClr val="073E86">
                    <a:alpha val="80000"/>
                  </a:srgbClr>
                </a:solidFill>
                <a:effectLst>
                  <a:outerShdw blurRad="12700" dist="8128" dir="5400000" rotWithShape="0">
                    <a:srgbClr val="FFFFFF"/>
                  </a:outerShdw>
                </a:effectLst>
              </a:defRPr>
            </a:lvl1pPr>
          </a:lstStyle>
          <a:p>
            <a:r>
              <a:rPr sz="3200" dirty="0"/>
              <a:t>This training can involve deliberate practice </a:t>
            </a:r>
          </a:p>
        </p:txBody>
      </p:sp>
      <p:pic>
        <p:nvPicPr>
          <p:cNvPr id="360" name="Picture 1" descr="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6181" y="3246005"/>
            <a:ext cx="4514851" cy="2998393"/>
          </a:xfrm>
          <a:prstGeom prst="rect">
            <a:avLst/>
          </a:prstGeom>
          <a:ln w="12700">
            <a:miter lim="400000"/>
          </a:ln>
        </p:spPr>
      </p:pic>
    </p:spTree>
    <p:extLst>
      <p:ext uri="{BB962C8B-B14F-4D97-AF65-F5344CB8AC3E}">
        <p14:creationId xmlns:p14="http://schemas.microsoft.com/office/powerpoint/2010/main" val="155121699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59"/>
                                        </p:tgtEl>
                                        <p:attrNameLst>
                                          <p:attrName>style.visibility</p:attrName>
                                        </p:attrNameLst>
                                      </p:cBhvr>
                                      <p:to>
                                        <p:strVal val="visible"/>
                                      </p:to>
                                    </p:set>
                                    <p:animEffect transition="in" filter="dissolve">
                                      <p:cBhvr>
                                        <p:cTn id="7" dur="500"/>
                                        <p:tgtEl>
                                          <p:spTgt spid="35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360"/>
                                        </p:tgtEl>
                                        <p:attrNameLst>
                                          <p:attrName>style.visibility</p:attrName>
                                        </p:attrNameLst>
                                      </p:cBhvr>
                                      <p:to>
                                        <p:strVal val="visible"/>
                                      </p:to>
                                    </p:set>
                                    <p:animEffect transition="in" filter="dissolve">
                                      <p:cBhvr>
                                        <p:cTn id="12" dur="500"/>
                                        <p:tgtEl>
                                          <p:spTgt spid="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0" animBg="1" advAuto="0"/>
      <p:bldP spid="360"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295"/>
          <p:cNvSpPr>
            <a:spLocks noGrp="1"/>
          </p:cNvSpPr>
          <p:nvPr>
            <p:ph type="title"/>
          </p:nvPr>
        </p:nvSpPr>
        <p:spPr>
          <a:prstGeom prst="rect">
            <a:avLst/>
          </a:prstGeom>
        </p:spPr>
        <p:txBody>
          <a:bodyPr>
            <a:normAutofit fontScale="90000"/>
          </a:bodyPr>
          <a:lstStyle>
            <a:lvl1pPr defTabSz="443991">
              <a:defRPr sz="5100">
                <a:solidFill>
                  <a:srgbClr val="073E86"/>
                </a:solidFill>
                <a:effectLst>
                  <a:outerShdw blurRad="12700" dist="9652" dir="16200000" rotWithShape="0">
                    <a:srgbClr val="000000">
                      <a:alpha val="50000"/>
                    </a:srgbClr>
                  </a:outerShdw>
                </a:effectLst>
              </a:defRPr>
            </a:lvl1pPr>
          </a:lstStyle>
          <a:p>
            <a:r>
              <a:t>Interacting Processes of Compassion</a:t>
            </a:r>
          </a:p>
        </p:txBody>
      </p:sp>
      <p:sp>
        <p:nvSpPr>
          <p:cNvPr id="363" name="Shape 296"/>
          <p:cNvSpPr>
            <a:spLocks noGrp="1"/>
          </p:cNvSpPr>
          <p:nvPr>
            <p:ph type="body" sz="quarter" idx="1"/>
          </p:nvPr>
        </p:nvSpPr>
        <p:spPr>
          <a:xfrm>
            <a:off x="718720" y="1950243"/>
            <a:ext cx="7532312" cy="1243013"/>
          </a:xfrm>
          <a:prstGeom prst="rect">
            <a:avLst/>
          </a:prstGeom>
        </p:spPr>
        <p:txBody>
          <a:bodyPr>
            <a:normAutofit fontScale="92500"/>
          </a:bodyPr>
          <a:lstStyle>
            <a:lvl1pPr marL="268222" indent="-268222" defTabSz="373885">
              <a:spcBef>
                <a:spcPts val="1700"/>
              </a:spcBef>
              <a:buBlip>
                <a:blip r:embed="rId2"/>
              </a:buBlip>
              <a:defRPr sz="4400" i="0">
                <a:solidFill>
                  <a:srgbClr val="073E86">
                    <a:alpha val="80000"/>
                  </a:srgbClr>
                </a:solidFill>
                <a:effectLst>
                  <a:outerShdw blurRad="12700" dist="8128" dir="5400000" rotWithShape="0">
                    <a:srgbClr val="FFFFFF"/>
                  </a:outerShdw>
                </a:effectLst>
              </a:defRPr>
            </a:lvl1pPr>
          </a:lstStyle>
          <a:p>
            <a:r>
              <a:t>Shaping facilitates such practice</a:t>
            </a:r>
          </a:p>
        </p:txBody>
      </p:sp>
      <p:pic>
        <p:nvPicPr>
          <p:cNvPr id="364" name="Picture 1" descr="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6299" y="3065520"/>
            <a:ext cx="4954589" cy="2921339"/>
          </a:xfrm>
          <a:prstGeom prst="rect">
            <a:avLst/>
          </a:prstGeom>
          <a:ln w="12700">
            <a:miter lim="400000"/>
          </a:ln>
        </p:spPr>
      </p:pic>
    </p:spTree>
    <p:extLst>
      <p:ext uri="{BB962C8B-B14F-4D97-AF65-F5344CB8AC3E}">
        <p14:creationId xmlns:p14="http://schemas.microsoft.com/office/powerpoint/2010/main" val="85250996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63">
                                            <p:bg/>
                                          </p:spTgt>
                                        </p:tgtEl>
                                        <p:attrNameLst>
                                          <p:attrName>style.visibility</p:attrName>
                                        </p:attrNameLst>
                                      </p:cBhvr>
                                      <p:to>
                                        <p:strVal val="visible"/>
                                      </p:to>
                                    </p:set>
                                    <p:animEffect transition="in" filter="dissolve">
                                      <p:cBhvr>
                                        <p:cTn id="7" dur="500"/>
                                        <p:tgtEl>
                                          <p:spTgt spid="363">
                                            <p:bg/>
                                          </p:spTgt>
                                        </p:tgtEl>
                                      </p:cBhvr>
                                    </p:animEffect>
                                  </p:childTnLst>
                                </p:cTn>
                              </p:par>
                              <p:par>
                                <p:cTn id="8" presetID="9" presetClass="entr" presetSubtype="0" fill="hold" grpId="0" nodeType="withEffect">
                                  <p:stCondLst>
                                    <p:cond delay="0"/>
                                  </p:stCondLst>
                                  <p:iterate>
                                    <p:tmAbs val="0"/>
                                  </p:iterate>
                                  <p:childTnLst>
                                    <p:set>
                                      <p:cBhvr>
                                        <p:cTn id="9" fill="hold"/>
                                        <p:tgtEl>
                                          <p:spTgt spid="363">
                                            <p:txEl>
                                              <p:pRg st="0" end="0"/>
                                            </p:txEl>
                                          </p:spTgt>
                                        </p:tgtEl>
                                        <p:attrNameLst>
                                          <p:attrName>style.visibility</p:attrName>
                                        </p:attrNameLst>
                                      </p:cBhvr>
                                      <p:to>
                                        <p:strVal val="visible"/>
                                      </p:to>
                                    </p:set>
                                    <p:animEffect transition="in" filter="dissolve">
                                      <p:cBhvr>
                                        <p:cTn id="10" dur="500"/>
                                        <p:tgtEl>
                                          <p:spTgt spid="36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0" nodeType="clickEffect">
                                  <p:stCondLst>
                                    <p:cond delay="0"/>
                                  </p:stCondLst>
                                  <p:iterate>
                                    <p:tmAbs val="0"/>
                                  </p:iterate>
                                  <p:childTnLst>
                                    <p:set>
                                      <p:cBhvr>
                                        <p:cTn id="14" fill="hold"/>
                                        <p:tgtEl>
                                          <p:spTgt spid="364"/>
                                        </p:tgtEl>
                                        <p:attrNameLst>
                                          <p:attrName>style.visibility</p:attrName>
                                        </p:attrNameLst>
                                      </p:cBhvr>
                                      <p:to>
                                        <p:strVal val="visible"/>
                                      </p:to>
                                    </p:set>
                                    <p:animEffect transition="in" filter="dissolve">
                                      <p:cBhvr>
                                        <p:cTn id="15"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 grpId="0" build="p" animBg="1" advAuto="0"/>
      <p:bldP spid="364"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p:nvPr/>
        </p:nvSpPr>
        <p:spPr>
          <a:xfrm>
            <a:off x="503341" y="386497"/>
            <a:ext cx="8424369" cy="6275956"/>
          </a:xfrm>
          <a:prstGeom prst="ellipse">
            <a:avLst/>
          </a:prstGeom>
          <a:gradFill>
            <a:gsLst>
              <a:gs pos="0">
                <a:srgbClr val="FFFFFF"/>
              </a:gs>
              <a:gs pos="100000">
                <a:schemeClr val="accent1"/>
              </a:gs>
            </a:gsLst>
            <a:lin ang="2527192"/>
          </a:gradFill>
          <a:ln w="12700">
            <a:solidFill>
              <a:srgbClr val="000000"/>
            </a:solidFill>
          </a:ln>
        </p:spPr>
        <p:txBody>
          <a:bodyPr lIns="45717" tIns="45717" rIns="45717" bIns="45717" anchor="ctr"/>
          <a:lstStyle/>
          <a:p>
            <a:pPr defTabSz="642915">
              <a:defRPr sz="2400">
                <a:solidFill>
                  <a:srgbClr val="FFFFFF"/>
                </a:solidFill>
                <a:effectLst/>
                <a:uFill>
                  <a:solidFill>
                    <a:srgbClr val="FFFFFF"/>
                  </a:solidFill>
                </a:uFill>
              </a:defRPr>
            </a:pPr>
            <a:endParaRPr>
              <a:solidFill>
                <a:srgbClr val="1F497D"/>
              </a:solidFill>
              <a:latin typeface="+mj-lt"/>
            </a:endParaRPr>
          </a:p>
        </p:txBody>
      </p:sp>
      <p:sp>
        <p:nvSpPr>
          <p:cNvPr id="334" name="Shape 334"/>
          <p:cNvSpPr/>
          <p:nvPr/>
        </p:nvSpPr>
        <p:spPr>
          <a:xfrm>
            <a:off x="4202322" y="939525"/>
            <a:ext cx="1655764" cy="369326"/>
          </a:xfrm>
          <a:prstGeom prst="rect">
            <a:avLst/>
          </a:prstGeom>
          <a:ln w="12700">
            <a:miter lim="400000"/>
          </a:ln>
          <a:extLst>
            <a:ext uri="{C572A759-6A51-4108-AA02-DFA0A04FC94B}">
              <ma14:wrappingTextBoxFlag xmlns:ma14="http://schemas.microsoft.com/office/mac/drawingml/2011/main" xmlns="" val="1"/>
            </a:ext>
          </a:extLst>
        </p:spPr>
        <p:txBody>
          <a:bodyPr lIns="45717" tIns="45717" rIns="45717" bIns="45717">
            <a:spAutoFit/>
          </a:bodyPr>
          <a:lstStyle>
            <a:lvl1pPr algn="l" defTabSz="914400">
              <a:spcBef>
                <a:spcPts val="1000"/>
              </a:spcBef>
              <a:defRPr sz="2400">
                <a:solidFill>
                  <a:srgbClr val="006600"/>
                </a:solidFill>
                <a:uFill>
                  <a:solidFill>
                    <a:srgbClr val="006600"/>
                  </a:solidFill>
                </a:uFill>
              </a:defRPr>
            </a:lvl1pPr>
          </a:lstStyle>
          <a:p>
            <a:pPr>
              <a:defRPr>
                <a:solidFill>
                  <a:srgbClr val="000000"/>
                </a:solidFill>
                <a:effectLst/>
                <a:uFillTx/>
              </a:defRPr>
            </a:pPr>
            <a:r>
              <a:rPr sz="1800" dirty="0">
                <a:solidFill>
                  <a:srgbClr val="1F497D"/>
                </a:solidFill>
                <a:uFill>
                  <a:solidFill>
                    <a:srgbClr val="006600"/>
                  </a:solidFill>
                </a:uFill>
                <a:latin typeface="+mj-lt"/>
              </a:rPr>
              <a:t>Imagery</a:t>
            </a:r>
          </a:p>
        </p:txBody>
      </p:sp>
      <p:sp>
        <p:nvSpPr>
          <p:cNvPr id="335" name="Shape 335"/>
          <p:cNvSpPr/>
          <p:nvPr/>
        </p:nvSpPr>
        <p:spPr>
          <a:xfrm>
            <a:off x="898525" y="2005682"/>
            <a:ext cx="1800226" cy="369326"/>
          </a:xfrm>
          <a:prstGeom prst="rect">
            <a:avLst/>
          </a:prstGeom>
          <a:ln w="12700">
            <a:miter lim="400000"/>
          </a:ln>
          <a:extLst>
            <a:ext uri="{C572A759-6A51-4108-AA02-DFA0A04FC94B}">
              <ma14:wrappingTextBoxFlag xmlns:ma14="http://schemas.microsoft.com/office/mac/drawingml/2011/main" xmlns="" val="1"/>
            </a:ext>
          </a:extLst>
        </p:spPr>
        <p:txBody>
          <a:bodyPr lIns="45717" tIns="45717" rIns="45717" bIns="45717">
            <a:spAutoFit/>
          </a:bodyPr>
          <a:lstStyle>
            <a:lvl1pPr algn="l" defTabSz="914400">
              <a:spcBef>
                <a:spcPts val="1000"/>
              </a:spcBef>
              <a:defRPr sz="2400">
                <a:solidFill>
                  <a:srgbClr val="006600"/>
                </a:solidFill>
                <a:uFill>
                  <a:solidFill>
                    <a:srgbClr val="006600"/>
                  </a:solidFill>
                </a:uFill>
              </a:defRPr>
            </a:lvl1pPr>
          </a:lstStyle>
          <a:p>
            <a:pPr>
              <a:defRPr>
                <a:solidFill>
                  <a:srgbClr val="000000"/>
                </a:solidFill>
                <a:effectLst/>
                <a:uFillTx/>
              </a:defRPr>
            </a:pPr>
            <a:r>
              <a:rPr sz="1800" dirty="0">
                <a:solidFill>
                  <a:srgbClr val="1F497D"/>
                </a:solidFill>
                <a:uFill>
                  <a:solidFill>
                    <a:srgbClr val="006600"/>
                  </a:solidFill>
                </a:uFill>
                <a:latin typeface="+mj-lt"/>
              </a:rPr>
              <a:t>Attention</a:t>
            </a:r>
          </a:p>
        </p:txBody>
      </p:sp>
      <p:sp>
        <p:nvSpPr>
          <p:cNvPr id="336" name="Shape 336"/>
          <p:cNvSpPr/>
          <p:nvPr/>
        </p:nvSpPr>
        <p:spPr>
          <a:xfrm>
            <a:off x="6994907" y="2078707"/>
            <a:ext cx="1655764" cy="369326"/>
          </a:xfrm>
          <a:prstGeom prst="rect">
            <a:avLst/>
          </a:prstGeom>
          <a:ln w="12700">
            <a:miter lim="400000"/>
          </a:ln>
          <a:extLst>
            <a:ext uri="{C572A759-6A51-4108-AA02-DFA0A04FC94B}">
              <ma14:wrappingTextBoxFlag xmlns:ma14="http://schemas.microsoft.com/office/mac/drawingml/2011/main" xmlns="" val="1"/>
            </a:ext>
          </a:extLst>
        </p:spPr>
        <p:txBody>
          <a:bodyPr lIns="45717" tIns="45717" rIns="45717" bIns="45717">
            <a:spAutoFit/>
          </a:bodyPr>
          <a:lstStyle>
            <a:lvl1pPr algn="l" defTabSz="914400">
              <a:spcBef>
                <a:spcPts val="1000"/>
              </a:spcBef>
              <a:defRPr sz="2400">
                <a:solidFill>
                  <a:srgbClr val="006600"/>
                </a:solidFill>
                <a:uFill>
                  <a:solidFill>
                    <a:srgbClr val="006600"/>
                  </a:solidFill>
                </a:uFill>
              </a:defRPr>
            </a:lvl1pPr>
          </a:lstStyle>
          <a:p>
            <a:pPr>
              <a:defRPr>
                <a:solidFill>
                  <a:srgbClr val="000000"/>
                </a:solidFill>
                <a:effectLst/>
                <a:uFillTx/>
              </a:defRPr>
            </a:pPr>
            <a:r>
              <a:rPr sz="1800" dirty="0">
                <a:solidFill>
                  <a:srgbClr val="1F497D"/>
                </a:solidFill>
                <a:uFill>
                  <a:solidFill>
                    <a:srgbClr val="006600"/>
                  </a:solidFill>
                </a:uFill>
                <a:latin typeface="+mj-lt"/>
              </a:rPr>
              <a:t>Reasoning</a:t>
            </a:r>
          </a:p>
        </p:txBody>
      </p:sp>
      <p:sp>
        <p:nvSpPr>
          <p:cNvPr id="337" name="Shape 337"/>
          <p:cNvSpPr/>
          <p:nvPr/>
        </p:nvSpPr>
        <p:spPr>
          <a:xfrm>
            <a:off x="900110" y="4206435"/>
            <a:ext cx="1439864" cy="369326"/>
          </a:xfrm>
          <a:prstGeom prst="rect">
            <a:avLst/>
          </a:prstGeom>
          <a:ln w="12700">
            <a:miter lim="400000"/>
          </a:ln>
          <a:extLst>
            <a:ext uri="{C572A759-6A51-4108-AA02-DFA0A04FC94B}">
              <ma14:wrappingTextBoxFlag xmlns:ma14="http://schemas.microsoft.com/office/mac/drawingml/2011/main" xmlns="" val="1"/>
            </a:ext>
          </a:extLst>
        </p:spPr>
        <p:txBody>
          <a:bodyPr lIns="45717" tIns="45717" rIns="45717" bIns="45717">
            <a:spAutoFit/>
          </a:bodyPr>
          <a:lstStyle>
            <a:lvl1pPr algn="l" defTabSz="914400">
              <a:spcBef>
                <a:spcPts val="1000"/>
              </a:spcBef>
              <a:defRPr sz="2400">
                <a:solidFill>
                  <a:srgbClr val="006600"/>
                </a:solidFill>
                <a:uFill>
                  <a:solidFill>
                    <a:srgbClr val="006600"/>
                  </a:solidFill>
                </a:uFill>
              </a:defRPr>
            </a:lvl1pPr>
          </a:lstStyle>
          <a:p>
            <a:pPr>
              <a:defRPr>
                <a:solidFill>
                  <a:srgbClr val="000000"/>
                </a:solidFill>
                <a:effectLst/>
                <a:uFillTx/>
              </a:defRPr>
            </a:pPr>
            <a:r>
              <a:rPr sz="1800" dirty="0">
                <a:solidFill>
                  <a:srgbClr val="1F497D"/>
                </a:solidFill>
                <a:uFill>
                  <a:solidFill>
                    <a:srgbClr val="006600"/>
                  </a:solidFill>
                </a:uFill>
                <a:latin typeface="+mj-lt"/>
              </a:rPr>
              <a:t>Feeling</a:t>
            </a:r>
          </a:p>
        </p:txBody>
      </p:sp>
      <p:sp>
        <p:nvSpPr>
          <p:cNvPr id="338" name="Shape 338"/>
          <p:cNvSpPr/>
          <p:nvPr/>
        </p:nvSpPr>
        <p:spPr>
          <a:xfrm>
            <a:off x="6994907" y="4316951"/>
            <a:ext cx="1657352" cy="369326"/>
          </a:xfrm>
          <a:prstGeom prst="rect">
            <a:avLst/>
          </a:prstGeom>
          <a:ln w="12700">
            <a:miter lim="400000"/>
          </a:ln>
          <a:extLst>
            <a:ext uri="{C572A759-6A51-4108-AA02-DFA0A04FC94B}">
              <ma14:wrappingTextBoxFlag xmlns:ma14="http://schemas.microsoft.com/office/mac/drawingml/2011/main" xmlns="" val="1"/>
            </a:ext>
          </a:extLst>
        </p:spPr>
        <p:txBody>
          <a:bodyPr lIns="45717" tIns="45717" rIns="45717" bIns="45717">
            <a:spAutoFit/>
          </a:bodyPr>
          <a:lstStyle>
            <a:lvl1pPr algn="l" defTabSz="914400">
              <a:spcBef>
                <a:spcPts val="1000"/>
              </a:spcBef>
              <a:defRPr sz="2400">
                <a:solidFill>
                  <a:srgbClr val="006600"/>
                </a:solidFill>
                <a:uFill>
                  <a:solidFill>
                    <a:srgbClr val="006600"/>
                  </a:solidFill>
                </a:uFill>
              </a:defRPr>
            </a:lvl1pPr>
          </a:lstStyle>
          <a:p>
            <a:pPr>
              <a:defRPr>
                <a:solidFill>
                  <a:srgbClr val="000000"/>
                </a:solidFill>
                <a:effectLst/>
                <a:uFillTx/>
              </a:defRPr>
            </a:pPr>
            <a:r>
              <a:rPr sz="1800" dirty="0">
                <a:solidFill>
                  <a:srgbClr val="1F497D"/>
                </a:solidFill>
                <a:uFill>
                  <a:solidFill>
                    <a:srgbClr val="006600"/>
                  </a:solidFill>
                </a:uFill>
                <a:latin typeface="+mj-lt"/>
              </a:rPr>
              <a:t>Behaviour</a:t>
            </a:r>
          </a:p>
        </p:txBody>
      </p:sp>
      <p:sp>
        <p:nvSpPr>
          <p:cNvPr id="339" name="Shape 339"/>
          <p:cNvSpPr/>
          <p:nvPr/>
        </p:nvSpPr>
        <p:spPr>
          <a:xfrm>
            <a:off x="4125425" y="5700906"/>
            <a:ext cx="1368428" cy="369326"/>
          </a:xfrm>
          <a:prstGeom prst="rect">
            <a:avLst/>
          </a:prstGeom>
          <a:ln w="12700">
            <a:miter lim="400000"/>
          </a:ln>
          <a:extLst>
            <a:ext uri="{C572A759-6A51-4108-AA02-DFA0A04FC94B}">
              <ma14:wrappingTextBoxFlag xmlns:ma14="http://schemas.microsoft.com/office/mac/drawingml/2011/main" xmlns="" val="1"/>
            </a:ext>
          </a:extLst>
        </p:spPr>
        <p:txBody>
          <a:bodyPr lIns="45717" tIns="45717" rIns="45717" bIns="45717">
            <a:spAutoFit/>
          </a:bodyPr>
          <a:lstStyle>
            <a:lvl1pPr algn="l" defTabSz="914400">
              <a:spcBef>
                <a:spcPts val="1000"/>
              </a:spcBef>
              <a:defRPr sz="2400">
                <a:solidFill>
                  <a:srgbClr val="006600"/>
                </a:solidFill>
                <a:uFill>
                  <a:solidFill>
                    <a:srgbClr val="006600"/>
                  </a:solidFill>
                </a:uFill>
              </a:defRPr>
            </a:lvl1pPr>
          </a:lstStyle>
          <a:p>
            <a:pPr>
              <a:defRPr>
                <a:solidFill>
                  <a:srgbClr val="000000"/>
                </a:solidFill>
                <a:effectLst/>
                <a:uFillTx/>
              </a:defRPr>
            </a:pPr>
            <a:r>
              <a:rPr sz="1800" dirty="0">
                <a:solidFill>
                  <a:srgbClr val="1F497D"/>
                </a:solidFill>
                <a:uFill>
                  <a:solidFill>
                    <a:srgbClr val="006600"/>
                  </a:solidFill>
                </a:uFill>
                <a:latin typeface="+mj-lt"/>
              </a:rPr>
              <a:t>Sensory</a:t>
            </a:r>
          </a:p>
        </p:txBody>
      </p:sp>
      <p:sp>
        <p:nvSpPr>
          <p:cNvPr id="340" name="Shape 340"/>
          <p:cNvSpPr/>
          <p:nvPr/>
        </p:nvSpPr>
        <p:spPr>
          <a:xfrm>
            <a:off x="2169225" y="1618670"/>
            <a:ext cx="5009758" cy="3810676"/>
          </a:xfrm>
          <a:prstGeom prst="ellipse">
            <a:avLst/>
          </a:prstGeom>
          <a:gradFill>
            <a:gsLst>
              <a:gs pos="0">
                <a:srgbClr val="FFFFFF"/>
              </a:gs>
              <a:gs pos="91750">
                <a:schemeClr val="accent1"/>
              </a:gs>
            </a:gsLst>
            <a:path path="circle">
              <a:fillToRect l="37721" t="-19636" r="62278" b="119636"/>
            </a:path>
          </a:gradFill>
          <a:ln w="12700">
            <a:solidFill>
              <a:srgbClr val="000000"/>
            </a:solidFill>
          </a:ln>
        </p:spPr>
        <p:txBody>
          <a:bodyPr lIns="45717" tIns="45717" rIns="45717" bIns="45717" anchor="ctr"/>
          <a:lstStyle/>
          <a:p>
            <a:pPr defTabSz="642915">
              <a:defRPr sz="2400">
                <a:solidFill>
                  <a:srgbClr val="FFFFFF"/>
                </a:solidFill>
                <a:effectLst/>
                <a:uFill>
                  <a:solidFill>
                    <a:srgbClr val="FFFFFF"/>
                  </a:solidFill>
                </a:uFill>
              </a:defRPr>
            </a:pPr>
            <a:endParaRPr>
              <a:solidFill>
                <a:srgbClr val="1F497D"/>
              </a:solidFill>
              <a:latin typeface="+mj-lt"/>
            </a:endParaRPr>
          </a:p>
        </p:txBody>
      </p:sp>
      <p:sp>
        <p:nvSpPr>
          <p:cNvPr id="341" name="Shape 341"/>
          <p:cNvSpPr/>
          <p:nvPr/>
        </p:nvSpPr>
        <p:spPr>
          <a:xfrm>
            <a:off x="2362025" y="3026631"/>
            <a:ext cx="1651064" cy="1022838"/>
          </a:xfrm>
          <a:prstGeom prst="rect">
            <a:avLst/>
          </a:prstGeom>
          <a:ln w="12700">
            <a:miter lim="400000"/>
          </a:ln>
          <a:extLst>
            <a:ext uri="{C572A759-6A51-4108-AA02-DFA0A04FC94B}">
              <ma14:wrappingTextBoxFlag xmlns:ma14="http://schemas.microsoft.com/office/mac/drawingml/2011/main" xmlns="" val="1"/>
            </a:ext>
          </a:extLst>
        </p:spPr>
        <p:txBody>
          <a:bodyPr wrap="square" lIns="45717" tIns="45717" rIns="45717" bIns="45717">
            <a:spAutoFit/>
          </a:bodyPr>
          <a:lstStyle>
            <a:lvl1pPr algn="l" defTabSz="914400">
              <a:spcBef>
                <a:spcPts val="1000"/>
              </a:spcBef>
              <a:defRPr sz="2400">
                <a:solidFill>
                  <a:srgbClr val="0000CC"/>
                </a:solidFill>
                <a:uFill>
                  <a:solidFill>
                    <a:srgbClr val="0000CC"/>
                  </a:solidFill>
                </a:uFill>
              </a:defRPr>
            </a:lvl1pPr>
          </a:lstStyle>
          <a:p>
            <a:pPr>
              <a:lnSpc>
                <a:spcPct val="80000"/>
              </a:lnSpc>
              <a:defRPr>
                <a:solidFill>
                  <a:srgbClr val="000000"/>
                </a:solidFill>
                <a:effectLst/>
                <a:uFillTx/>
              </a:defRPr>
            </a:pPr>
            <a:r>
              <a:rPr sz="1800" dirty="0">
                <a:solidFill>
                  <a:srgbClr val="1F497D"/>
                </a:solidFill>
                <a:uFill>
                  <a:solidFill>
                    <a:srgbClr val="0000CC"/>
                  </a:solidFill>
                </a:uFill>
                <a:latin typeface="+mj-lt"/>
              </a:rPr>
              <a:t>Care </a:t>
            </a:r>
            <a:endParaRPr lang="en-US" sz="1800" dirty="0">
              <a:solidFill>
                <a:srgbClr val="1F497D"/>
              </a:solidFill>
              <a:uFill>
                <a:solidFill>
                  <a:srgbClr val="0000CC"/>
                </a:solidFill>
              </a:uFill>
              <a:latin typeface="+mj-lt"/>
            </a:endParaRPr>
          </a:p>
          <a:p>
            <a:pPr>
              <a:lnSpc>
                <a:spcPct val="80000"/>
              </a:lnSpc>
              <a:defRPr>
                <a:solidFill>
                  <a:srgbClr val="000000"/>
                </a:solidFill>
                <a:effectLst/>
                <a:uFillTx/>
              </a:defRPr>
            </a:pPr>
            <a:r>
              <a:rPr sz="1800" dirty="0">
                <a:solidFill>
                  <a:srgbClr val="1F497D"/>
                </a:solidFill>
                <a:uFill>
                  <a:solidFill>
                    <a:srgbClr val="0000CC"/>
                  </a:solidFill>
                </a:uFill>
                <a:latin typeface="+mj-lt"/>
              </a:rPr>
              <a:t>for </a:t>
            </a:r>
            <a:endParaRPr lang="en-US" sz="1800" dirty="0">
              <a:solidFill>
                <a:srgbClr val="1F497D"/>
              </a:solidFill>
              <a:uFill>
                <a:solidFill>
                  <a:srgbClr val="0000CC"/>
                </a:solidFill>
              </a:uFill>
              <a:latin typeface="+mj-lt"/>
            </a:endParaRPr>
          </a:p>
          <a:p>
            <a:pPr>
              <a:lnSpc>
                <a:spcPct val="80000"/>
              </a:lnSpc>
              <a:defRPr>
                <a:solidFill>
                  <a:srgbClr val="000000"/>
                </a:solidFill>
                <a:effectLst/>
                <a:uFillTx/>
              </a:defRPr>
            </a:pPr>
            <a:r>
              <a:rPr sz="1800" dirty="0">
                <a:solidFill>
                  <a:srgbClr val="1F497D"/>
                </a:solidFill>
                <a:uFill>
                  <a:solidFill>
                    <a:srgbClr val="0000CC"/>
                  </a:solidFill>
                </a:uFill>
                <a:latin typeface="+mj-lt"/>
              </a:rPr>
              <a:t>well-being</a:t>
            </a:r>
          </a:p>
        </p:txBody>
      </p:sp>
      <p:sp>
        <p:nvSpPr>
          <p:cNvPr id="342" name="Shape 342"/>
          <p:cNvSpPr/>
          <p:nvPr/>
        </p:nvSpPr>
        <p:spPr>
          <a:xfrm>
            <a:off x="2698749" y="2380603"/>
            <a:ext cx="1645456" cy="369326"/>
          </a:xfrm>
          <a:prstGeom prst="rect">
            <a:avLst/>
          </a:prstGeom>
          <a:ln w="12700">
            <a:miter lim="400000"/>
          </a:ln>
          <a:extLst>
            <a:ext uri="{C572A759-6A51-4108-AA02-DFA0A04FC94B}">
              <ma14:wrappingTextBoxFlag xmlns:ma14="http://schemas.microsoft.com/office/mac/drawingml/2011/main" xmlns="" val="1"/>
            </a:ext>
          </a:extLst>
        </p:spPr>
        <p:txBody>
          <a:bodyPr wrap="square" lIns="45717" tIns="45717" rIns="45717" bIns="45717">
            <a:spAutoFit/>
          </a:bodyPr>
          <a:lstStyle>
            <a:lvl1pPr algn="l" defTabSz="914400">
              <a:spcBef>
                <a:spcPts val="1000"/>
              </a:spcBef>
              <a:defRPr sz="2400">
                <a:solidFill>
                  <a:srgbClr val="0000CC"/>
                </a:solidFill>
                <a:uFill>
                  <a:solidFill>
                    <a:srgbClr val="0000CC"/>
                  </a:solidFill>
                </a:uFill>
              </a:defRPr>
            </a:lvl1pPr>
          </a:lstStyle>
          <a:p>
            <a:pPr>
              <a:defRPr>
                <a:solidFill>
                  <a:srgbClr val="000000"/>
                </a:solidFill>
                <a:effectLst/>
                <a:uFillTx/>
              </a:defRPr>
            </a:pPr>
            <a:r>
              <a:rPr sz="1800" dirty="0">
                <a:solidFill>
                  <a:srgbClr val="1F497D"/>
                </a:solidFill>
                <a:uFill>
                  <a:solidFill>
                    <a:srgbClr val="0000CC"/>
                  </a:solidFill>
                </a:uFill>
                <a:latin typeface="+mj-lt"/>
              </a:rPr>
              <a:t>Sensitivity</a:t>
            </a:r>
          </a:p>
        </p:txBody>
      </p:sp>
      <p:sp>
        <p:nvSpPr>
          <p:cNvPr id="343" name="Shape 343"/>
          <p:cNvSpPr/>
          <p:nvPr/>
        </p:nvSpPr>
        <p:spPr>
          <a:xfrm>
            <a:off x="5299641" y="2335397"/>
            <a:ext cx="1512889" cy="369326"/>
          </a:xfrm>
          <a:prstGeom prst="rect">
            <a:avLst/>
          </a:prstGeom>
          <a:ln w="12700">
            <a:miter lim="400000"/>
          </a:ln>
          <a:extLst>
            <a:ext uri="{C572A759-6A51-4108-AA02-DFA0A04FC94B}">
              <ma14:wrappingTextBoxFlag xmlns:ma14="http://schemas.microsoft.com/office/mac/drawingml/2011/main" xmlns="" val="1"/>
            </a:ext>
          </a:extLst>
        </p:spPr>
        <p:txBody>
          <a:bodyPr lIns="45717" tIns="45717" rIns="45717" bIns="45717">
            <a:spAutoFit/>
          </a:bodyPr>
          <a:lstStyle>
            <a:lvl1pPr algn="l" defTabSz="914400">
              <a:spcBef>
                <a:spcPts val="1000"/>
              </a:spcBef>
              <a:defRPr sz="2400">
                <a:solidFill>
                  <a:srgbClr val="0000CC"/>
                </a:solidFill>
                <a:uFill>
                  <a:solidFill>
                    <a:srgbClr val="0000CC"/>
                  </a:solidFill>
                </a:uFill>
              </a:defRPr>
            </a:lvl1pPr>
          </a:lstStyle>
          <a:p>
            <a:pPr>
              <a:defRPr>
                <a:solidFill>
                  <a:srgbClr val="000000"/>
                </a:solidFill>
                <a:effectLst/>
                <a:uFillTx/>
              </a:defRPr>
            </a:pPr>
            <a:r>
              <a:rPr sz="1800" dirty="0">
                <a:solidFill>
                  <a:srgbClr val="1F497D"/>
                </a:solidFill>
                <a:uFill>
                  <a:solidFill>
                    <a:srgbClr val="0000CC"/>
                  </a:solidFill>
                </a:uFill>
                <a:latin typeface="+mj-lt"/>
              </a:rPr>
              <a:t>Sympathy</a:t>
            </a:r>
          </a:p>
        </p:txBody>
      </p:sp>
      <p:sp>
        <p:nvSpPr>
          <p:cNvPr id="344" name="Shape 344"/>
          <p:cNvSpPr/>
          <p:nvPr/>
        </p:nvSpPr>
        <p:spPr>
          <a:xfrm>
            <a:off x="5764139" y="3128636"/>
            <a:ext cx="1414844" cy="646325"/>
          </a:xfrm>
          <a:prstGeom prst="rect">
            <a:avLst/>
          </a:prstGeom>
          <a:ln w="12700">
            <a:miter lim="400000"/>
          </a:ln>
          <a:extLst>
            <a:ext uri="{C572A759-6A51-4108-AA02-DFA0A04FC94B}">
              <ma14:wrappingTextBoxFlag xmlns:ma14="http://schemas.microsoft.com/office/mac/drawingml/2011/main" xmlns="" val="1"/>
            </a:ext>
          </a:extLst>
        </p:spPr>
        <p:txBody>
          <a:bodyPr wrap="square" lIns="45717" tIns="45717" rIns="45717" bIns="45717">
            <a:spAutoFit/>
          </a:bodyPr>
          <a:lstStyle>
            <a:lvl1pPr algn="l" defTabSz="914400">
              <a:spcBef>
                <a:spcPts val="1000"/>
              </a:spcBef>
              <a:defRPr sz="2400">
                <a:solidFill>
                  <a:srgbClr val="0000CC"/>
                </a:solidFill>
                <a:uFill>
                  <a:solidFill>
                    <a:srgbClr val="0000CC"/>
                  </a:solidFill>
                </a:uFill>
              </a:defRPr>
            </a:lvl1pPr>
          </a:lstStyle>
          <a:p>
            <a:pPr>
              <a:defRPr>
                <a:solidFill>
                  <a:srgbClr val="000000"/>
                </a:solidFill>
                <a:effectLst/>
                <a:uFillTx/>
              </a:defRPr>
            </a:pPr>
            <a:r>
              <a:rPr sz="1800" dirty="0">
                <a:solidFill>
                  <a:srgbClr val="1F497D"/>
                </a:solidFill>
                <a:uFill>
                  <a:solidFill>
                    <a:srgbClr val="0000CC"/>
                  </a:solidFill>
                </a:uFill>
                <a:latin typeface="+mj-lt"/>
              </a:rPr>
              <a:t>Distress tolerance</a:t>
            </a:r>
          </a:p>
        </p:txBody>
      </p:sp>
      <p:sp>
        <p:nvSpPr>
          <p:cNvPr id="345" name="Shape 345"/>
          <p:cNvSpPr/>
          <p:nvPr/>
        </p:nvSpPr>
        <p:spPr>
          <a:xfrm>
            <a:off x="5299641" y="4436096"/>
            <a:ext cx="1557922" cy="369326"/>
          </a:xfrm>
          <a:prstGeom prst="rect">
            <a:avLst/>
          </a:prstGeom>
          <a:ln w="12700">
            <a:miter lim="400000"/>
          </a:ln>
          <a:extLst>
            <a:ext uri="{C572A759-6A51-4108-AA02-DFA0A04FC94B}">
              <ma14:wrappingTextBoxFlag xmlns:ma14="http://schemas.microsoft.com/office/mac/drawingml/2011/main" xmlns="" val="1"/>
            </a:ext>
          </a:extLst>
        </p:spPr>
        <p:txBody>
          <a:bodyPr wrap="square" lIns="45717" tIns="45717" rIns="45717" bIns="45717">
            <a:spAutoFit/>
          </a:bodyPr>
          <a:lstStyle>
            <a:lvl1pPr algn="l" defTabSz="914400">
              <a:spcBef>
                <a:spcPts val="1000"/>
              </a:spcBef>
              <a:defRPr sz="2400">
                <a:solidFill>
                  <a:srgbClr val="0000CC"/>
                </a:solidFill>
                <a:uFill>
                  <a:solidFill>
                    <a:srgbClr val="0000CC"/>
                  </a:solidFill>
                </a:uFill>
              </a:defRPr>
            </a:lvl1pPr>
          </a:lstStyle>
          <a:p>
            <a:pPr>
              <a:defRPr>
                <a:solidFill>
                  <a:srgbClr val="000000"/>
                </a:solidFill>
                <a:effectLst/>
                <a:uFillTx/>
              </a:defRPr>
            </a:pPr>
            <a:r>
              <a:rPr sz="1800" dirty="0">
                <a:solidFill>
                  <a:srgbClr val="1F497D"/>
                </a:solidFill>
                <a:uFill>
                  <a:solidFill>
                    <a:srgbClr val="0000CC"/>
                  </a:solidFill>
                </a:uFill>
                <a:latin typeface="+mj-lt"/>
              </a:rPr>
              <a:t>Empathy</a:t>
            </a:r>
          </a:p>
        </p:txBody>
      </p:sp>
      <p:sp>
        <p:nvSpPr>
          <p:cNvPr id="346" name="Shape 346"/>
          <p:cNvSpPr/>
          <p:nvPr/>
        </p:nvSpPr>
        <p:spPr>
          <a:xfrm>
            <a:off x="2905544" y="4448814"/>
            <a:ext cx="2124660" cy="369326"/>
          </a:xfrm>
          <a:prstGeom prst="rect">
            <a:avLst/>
          </a:prstGeom>
          <a:ln w="12700">
            <a:miter lim="400000"/>
          </a:ln>
          <a:extLst>
            <a:ext uri="{C572A759-6A51-4108-AA02-DFA0A04FC94B}">
              <ma14:wrappingTextBoxFlag xmlns:ma14="http://schemas.microsoft.com/office/mac/drawingml/2011/main" xmlns="" val="1"/>
            </a:ext>
          </a:extLst>
        </p:spPr>
        <p:txBody>
          <a:bodyPr wrap="square" lIns="45717" tIns="45717" rIns="45717" bIns="45717">
            <a:spAutoFit/>
          </a:bodyPr>
          <a:lstStyle>
            <a:lvl1pPr algn="l" defTabSz="914400">
              <a:spcBef>
                <a:spcPts val="1000"/>
              </a:spcBef>
              <a:defRPr sz="2400">
                <a:solidFill>
                  <a:srgbClr val="0000CC"/>
                </a:solidFill>
                <a:uFill>
                  <a:solidFill>
                    <a:srgbClr val="0000CC"/>
                  </a:solidFill>
                </a:uFill>
              </a:defRPr>
            </a:lvl1pPr>
          </a:lstStyle>
          <a:p>
            <a:pPr>
              <a:defRPr>
                <a:solidFill>
                  <a:srgbClr val="000000"/>
                </a:solidFill>
                <a:effectLst/>
                <a:uFillTx/>
              </a:defRPr>
            </a:pPr>
            <a:r>
              <a:rPr sz="1800" dirty="0">
                <a:solidFill>
                  <a:srgbClr val="1F497D"/>
                </a:solidFill>
                <a:uFill>
                  <a:solidFill>
                    <a:srgbClr val="0000CC"/>
                  </a:solidFill>
                </a:uFill>
                <a:latin typeface="+mj-lt"/>
              </a:rPr>
              <a:t>Non-Judgement</a:t>
            </a:r>
          </a:p>
        </p:txBody>
      </p:sp>
      <p:sp>
        <p:nvSpPr>
          <p:cNvPr id="347" name="Shape 347"/>
          <p:cNvSpPr/>
          <p:nvPr/>
        </p:nvSpPr>
        <p:spPr>
          <a:xfrm>
            <a:off x="3636191" y="2894968"/>
            <a:ext cx="1943871" cy="1223933"/>
          </a:xfrm>
          <a:prstGeom prst="ellipse">
            <a:avLst/>
          </a:prstGeom>
          <a:solidFill>
            <a:srgbClr val="FFFFFF"/>
          </a:solidFill>
          <a:ln w="12700">
            <a:solidFill>
              <a:srgbClr val="000000"/>
            </a:solidFill>
          </a:ln>
        </p:spPr>
        <p:txBody>
          <a:bodyPr lIns="45717" tIns="45717" rIns="45717" bIns="45717" anchor="ctr"/>
          <a:lstStyle/>
          <a:p>
            <a:pPr algn="ctr" defTabSz="642915">
              <a:defRPr sz="2400">
                <a:solidFill>
                  <a:srgbClr val="FFFFFF"/>
                </a:solidFill>
                <a:effectLst/>
                <a:uFill>
                  <a:solidFill>
                    <a:srgbClr val="FFFFFF"/>
                  </a:solidFill>
                </a:uFill>
              </a:defRPr>
            </a:pPr>
            <a:endParaRPr dirty="0">
              <a:solidFill>
                <a:srgbClr val="1F497D"/>
              </a:solidFill>
              <a:latin typeface="+mj-lt"/>
            </a:endParaRPr>
          </a:p>
        </p:txBody>
      </p:sp>
      <p:sp>
        <p:nvSpPr>
          <p:cNvPr id="348" name="Shape 348"/>
          <p:cNvSpPr/>
          <p:nvPr/>
        </p:nvSpPr>
        <p:spPr>
          <a:xfrm>
            <a:off x="3695934" y="3278739"/>
            <a:ext cx="1943870" cy="369326"/>
          </a:xfrm>
          <a:prstGeom prst="rect">
            <a:avLst/>
          </a:prstGeom>
          <a:ln w="12700">
            <a:miter lim="400000"/>
          </a:ln>
          <a:extLst>
            <a:ext uri="{C572A759-6A51-4108-AA02-DFA0A04FC94B}">
              <ma14:wrappingTextBoxFlag xmlns:ma14="http://schemas.microsoft.com/office/mac/drawingml/2011/main" xmlns="" val="1"/>
            </a:ext>
          </a:extLst>
        </p:spPr>
        <p:txBody>
          <a:bodyPr wrap="square" lIns="45717" tIns="45717" rIns="45717" bIns="45717">
            <a:spAutoFit/>
          </a:bodyPr>
          <a:lstStyle>
            <a:lvl1pPr algn="l" defTabSz="914400">
              <a:spcBef>
                <a:spcPts val="1000"/>
              </a:spcBef>
              <a:defRPr sz="2400" i="0">
                <a:solidFill>
                  <a:schemeClr val="accent1">
                    <a:satOff val="23585"/>
                    <a:lumOff val="-31317"/>
                  </a:schemeClr>
                </a:solidFill>
              </a:defRPr>
            </a:lvl1pPr>
          </a:lstStyle>
          <a:p>
            <a:pPr algn="ctr">
              <a:defRPr>
                <a:effectLst/>
              </a:defRPr>
            </a:pPr>
            <a:r>
              <a:rPr lang="en-US" sz="1800" b="1" dirty="0">
                <a:solidFill>
                  <a:srgbClr val="1F497D"/>
                </a:solidFill>
                <a:latin typeface="+mj-lt"/>
              </a:rPr>
              <a:t>C</a:t>
            </a:r>
            <a:r>
              <a:rPr sz="1800" b="1" dirty="0">
                <a:solidFill>
                  <a:srgbClr val="1F497D"/>
                </a:solidFill>
                <a:latin typeface="+mj-lt"/>
              </a:rPr>
              <a:t>ompassion</a:t>
            </a:r>
          </a:p>
        </p:txBody>
      </p:sp>
      <p:sp>
        <p:nvSpPr>
          <p:cNvPr id="349" name="Shape 349"/>
          <p:cNvSpPr/>
          <p:nvPr/>
        </p:nvSpPr>
        <p:spPr>
          <a:xfrm>
            <a:off x="3991038" y="1964104"/>
            <a:ext cx="2087564" cy="369326"/>
          </a:xfrm>
          <a:prstGeom prst="rect">
            <a:avLst/>
          </a:prstGeom>
          <a:ln w="12700">
            <a:miter lim="400000"/>
          </a:ln>
          <a:extLst>
            <a:ext uri="{C572A759-6A51-4108-AA02-DFA0A04FC94B}">
              <ma14:wrappingTextBoxFlag xmlns:ma14="http://schemas.microsoft.com/office/mac/drawingml/2011/main" xmlns="" val="1"/>
            </a:ext>
          </a:extLst>
        </p:spPr>
        <p:txBody>
          <a:bodyPr lIns="45717" tIns="45717" rIns="45717" bIns="45717">
            <a:spAutoFit/>
          </a:bodyPr>
          <a:lstStyle>
            <a:lvl1pPr marL="342900" indent="-342900" algn="l" defTabSz="914400">
              <a:spcBef>
                <a:spcPts val="1000"/>
              </a:spcBef>
              <a:defRPr sz="2400" b="1" i="0">
                <a:solidFill>
                  <a:srgbClr val="0000CC"/>
                </a:solidFill>
                <a:uFill>
                  <a:solidFill>
                    <a:srgbClr val="0000CC"/>
                  </a:solidFill>
                </a:uFill>
              </a:defRPr>
            </a:lvl1pPr>
          </a:lstStyle>
          <a:p>
            <a:pPr>
              <a:defRPr>
                <a:solidFill>
                  <a:srgbClr val="000000"/>
                </a:solidFill>
                <a:effectLst/>
                <a:uFillTx/>
              </a:defRPr>
            </a:pPr>
            <a:r>
              <a:rPr sz="1800" dirty="0">
                <a:solidFill>
                  <a:srgbClr val="1F497D"/>
                </a:solidFill>
                <a:uFill>
                  <a:solidFill>
                    <a:srgbClr val="0000CC"/>
                  </a:solidFill>
                </a:uFill>
                <a:latin typeface="+mj-lt"/>
              </a:rPr>
              <a:t>Attributes</a:t>
            </a:r>
          </a:p>
        </p:txBody>
      </p:sp>
      <p:sp>
        <p:nvSpPr>
          <p:cNvPr id="350" name="Shape 350"/>
          <p:cNvSpPr/>
          <p:nvPr/>
        </p:nvSpPr>
        <p:spPr>
          <a:xfrm>
            <a:off x="3707630" y="434129"/>
            <a:ext cx="1943871" cy="369326"/>
          </a:xfrm>
          <a:prstGeom prst="rect">
            <a:avLst/>
          </a:prstGeom>
          <a:ln w="12700">
            <a:miter lim="400000"/>
          </a:ln>
          <a:extLst>
            <a:ext uri="{C572A759-6A51-4108-AA02-DFA0A04FC94B}">
              <ma14:wrappingTextBoxFlag xmlns:ma14="http://schemas.microsoft.com/office/mac/drawingml/2011/main" xmlns="" val="1"/>
            </a:ext>
          </a:extLst>
        </p:spPr>
        <p:txBody>
          <a:bodyPr wrap="square" lIns="45717" tIns="45717" rIns="45717" bIns="45717">
            <a:spAutoFit/>
          </a:bodyPr>
          <a:lstStyle>
            <a:lvl1pPr marL="342900" indent="-342900" algn="l" defTabSz="914400">
              <a:spcBef>
                <a:spcPts val="1000"/>
              </a:spcBef>
              <a:defRPr sz="2400" b="1" i="0">
                <a:solidFill>
                  <a:srgbClr val="006600"/>
                </a:solidFill>
                <a:uFill>
                  <a:solidFill>
                    <a:srgbClr val="006600"/>
                  </a:solidFill>
                </a:uFill>
              </a:defRPr>
            </a:lvl1pPr>
          </a:lstStyle>
          <a:p>
            <a:pPr algn="ctr">
              <a:defRPr>
                <a:effectLst/>
              </a:defRPr>
            </a:pPr>
            <a:r>
              <a:rPr sz="1800" dirty="0">
                <a:solidFill>
                  <a:srgbClr val="1F497D"/>
                </a:solidFill>
                <a:latin typeface="+mj-lt"/>
              </a:rPr>
              <a:t>Skills</a:t>
            </a:r>
          </a:p>
        </p:txBody>
      </p:sp>
    </p:spTree>
    <p:extLst>
      <p:ext uri="{BB962C8B-B14F-4D97-AF65-F5344CB8AC3E}">
        <p14:creationId xmlns:p14="http://schemas.microsoft.com/office/powerpoint/2010/main" val="2645415596"/>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348"/>
                                        </p:tgtEl>
                                        <p:attrNameLst>
                                          <p:attrName>style.visibility</p:attrName>
                                        </p:attrNameLst>
                                      </p:cBhvr>
                                      <p:to>
                                        <p:strVal val="visible"/>
                                      </p:to>
                                    </p:set>
                                    <p:animEffect transition="in" filter="wipe(left)">
                                      <p:cBhvr>
                                        <p:cTn id="7" dur="500"/>
                                        <p:tgtEl>
                                          <p:spTgt spid="34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iterate>
                                    <p:tmAbs val="0"/>
                                  </p:iterate>
                                  <p:childTnLst>
                                    <p:set>
                                      <p:cBhvr>
                                        <p:cTn id="11" fill="hold"/>
                                        <p:tgtEl>
                                          <p:spTgt spid="349"/>
                                        </p:tgtEl>
                                        <p:attrNameLst>
                                          <p:attrName>style.visibility</p:attrName>
                                        </p:attrNameLst>
                                      </p:cBhvr>
                                      <p:to>
                                        <p:strVal val="visible"/>
                                      </p:to>
                                    </p:set>
                                    <p:anim calcmode="lin" valueType="num">
                                      <p:cBhvr>
                                        <p:cTn id="12" dur="500" fill="hold"/>
                                        <p:tgtEl>
                                          <p:spTgt spid="349"/>
                                        </p:tgtEl>
                                        <p:attrNameLst>
                                          <p:attrName>ppt_x</p:attrName>
                                        </p:attrNameLst>
                                      </p:cBhvr>
                                      <p:tavLst>
                                        <p:tav tm="0">
                                          <p:val>
                                            <p:strVal val="#ppt_x"/>
                                          </p:val>
                                        </p:tav>
                                        <p:tav tm="100000">
                                          <p:val>
                                            <p:strVal val="#ppt_x"/>
                                          </p:val>
                                        </p:tav>
                                      </p:tavLst>
                                    </p:anim>
                                    <p:anim calcmode="lin" valueType="num">
                                      <p:cBhvr>
                                        <p:cTn id="13" dur="500" fill="hold"/>
                                        <p:tgtEl>
                                          <p:spTgt spid="34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8" fill="hold" grpId="0" nodeType="afterEffect">
                                  <p:stCondLst>
                                    <p:cond delay="0"/>
                                  </p:stCondLst>
                                  <p:iterate>
                                    <p:tmAbs val="0"/>
                                  </p:iterate>
                                  <p:childTnLst>
                                    <p:set>
                                      <p:cBhvr>
                                        <p:cTn id="16" fill="hold"/>
                                        <p:tgtEl>
                                          <p:spTgt spid="341"/>
                                        </p:tgtEl>
                                        <p:attrNameLst>
                                          <p:attrName>style.visibility</p:attrName>
                                        </p:attrNameLst>
                                      </p:cBhvr>
                                      <p:to>
                                        <p:strVal val="visible"/>
                                      </p:to>
                                    </p:set>
                                    <p:animEffect transition="in" filter="wipe(left)">
                                      <p:cBhvr>
                                        <p:cTn id="17" dur="500"/>
                                        <p:tgtEl>
                                          <p:spTgt spid="341"/>
                                        </p:tgtEl>
                                      </p:cBhvr>
                                    </p:animEffect>
                                  </p:childTnLst>
                                </p:cTn>
                              </p:par>
                            </p:childTnLst>
                          </p:cTn>
                        </p:par>
                        <p:par>
                          <p:cTn id="18" fill="hold">
                            <p:stCondLst>
                              <p:cond delay="1000"/>
                            </p:stCondLst>
                            <p:childTnLst>
                              <p:par>
                                <p:cTn id="19" presetID="22" presetClass="entr" presetSubtype="8" fill="hold" grpId="0" nodeType="afterEffect">
                                  <p:stCondLst>
                                    <p:cond delay="0"/>
                                  </p:stCondLst>
                                  <p:iterate>
                                    <p:tmAbs val="0"/>
                                  </p:iterate>
                                  <p:childTnLst>
                                    <p:set>
                                      <p:cBhvr>
                                        <p:cTn id="20" fill="hold"/>
                                        <p:tgtEl>
                                          <p:spTgt spid="342"/>
                                        </p:tgtEl>
                                        <p:attrNameLst>
                                          <p:attrName>style.visibility</p:attrName>
                                        </p:attrNameLst>
                                      </p:cBhvr>
                                      <p:to>
                                        <p:strVal val="visible"/>
                                      </p:to>
                                    </p:set>
                                    <p:animEffect transition="in" filter="wipe(left)">
                                      <p:cBhvr>
                                        <p:cTn id="21" dur="500"/>
                                        <p:tgtEl>
                                          <p:spTgt spid="342"/>
                                        </p:tgtEl>
                                      </p:cBhvr>
                                    </p:animEffect>
                                  </p:childTnLst>
                                </p:cTn>
                              </p:par>
                            </p:childTnLst>
                          </p:cTn>
                        </p:par>
                        <p:par>
                          <p:cTn id="22" fill="hold">
                            <p:stCondLst>
                              <p:cond delay="1500"/>
                            </p:stCondLst>
                            <p:childTnLst>
                              <p:par>
                                <p:cTn id="23" presetID="22" presetClass="entr" presetSubtype="8" fill="hold" grpId="0" nodeType="afterEffect">
                                  <p:stCondLst>
                                    <p:cond delay="0"/>
                                  </p:stCondLst>
                                  <p:iterate>
                                    <p:tmAbs val="0"/>
                                  </p:iterate>
                                  <p:childTnLst>
                                    <p:set>
                                      <p:cBhvr>
                                        <p:cTn id="24" fill="hold"/>
                                        <p:tgtEl>
                                          <p:spTgt spid="343"/>
                                        </p:tgtEl>
                                        <p:attrNameLst>
                                          <p:attrName>style.visibility</p:attrName>
                                        </p:attrNameLst>
                                      </p:cBhvr>
                                      <p:to>
                                        <p:strVal val="visible"/>
                                      </p:to>
                                    </p:set>
                                    <p:animEffect transition="in" filter="wipe(left)">
                                      <p:cBhvr>
                                        <p:cTn id="25" dur="500"/>
                                        <p:tgtEl>
                                          <p:spTgt spid="343"/>
                                        </p:tgtEl>
                                      </p:cBhvr>
                                    </p:animEffect>
                                  </p:childTnLst>
                                </p:cTn>
                              </p:par>
                            </p:childTnLst>
                          </p:cTn>
                        </p:par>
                        <p:par>
                          <p:cTn id="26" fill="hold">
                            <p:stCondLst>
                              <p:cond delay="2000"/>
                            </p:stCondLst>
                            <p:childTnLst>
                              <p:par>
                                <p:cTn id="27" presetID="22" presetClass="entr" presetSubtype="8" fill="hold" grpId="0" nodeType="afterEffect">
                                  <p:stCondLst>
                                    <p:cond delay="0"/>
                                  </p:stCondLst>
                                  <p:iterate>
                                    <p:tmAbs val="0"/>
                                  </p:iterate>
                                  <p:childTnLst>
                                    <p:set>
                                      <p:cBhvr>
                                        <p:cTn id="28" fill="hold"/>
                                        <p:tgtEl>
                                          <p:spTgt spid="344"/>
                                        </p:tgtEl>
                                        <p:attrNameLst>
                                          <p:attrName>style.visibility</p:attrName>
                                        </p:attrNameLst>
                                      </p:cBhvr>
                                      <p:to>
                                        <p:strVal val="visible"/>
                                      </p:to>
                                    </p:set>
                                    <p:animEffect transition="in" filter="wipe(left)">
                                      <p:cBhvr>
                                        <p:cTn id="29" dur="500"/>
                                        <p:tgtEl>
                                          <p:spTgt spid="344"/>
                                        </p:tgtEl>
                                      </p:cBhvr>
                                    </p:animEffect>
                                  </p:childTnLst>
                                </p:cTn>
                              </p:par>
                            </p:childTnLst>
                          </p:cTn>
                        </p:par>
                        <p:par>
                          <p:cTn id="30" fill="hold">
                            <p:stCondLst>
                              <p:cond delay="2500"/>
                            </p:stCondLst>
                            <p:childTnLst>
                              <p:par>
                                <p:cTn id="31" presetID="22" presetClass="entr" presetSubtype="8" fill="hold" grpId="0" nodeType="afterEffect">
                                  <p:stCondLst>
                                    <p:cond delay="0"/>
                                  </p:stCondLst>
                                  <p:iterate>
                                    <p:tmAbs val="0"/>
                                  </p:iterate>
                                  <p:childTnLst>
                                    <p:set>
                                      <p:cBhvr>
                                        <p:cTn id="32" fill="hold"/>
                                        <p:tgtEl>
                                          <p:spTgt spid="345"/>
                                        </p:tgtEl>
                                        <p:attrNameLst>
                                          <p:attrName>style.visibility</p:attrName>
                                        </p:attrNameLst>
                                      </p:cBhvr>
                                      <p:to>
                                        <p:strVal val="visible"/>
                                      </p:to>
                                    </p:set>
                                    <p:animEffect transition="in" filter="wipe(left)">
                                      <p:cBhvr>
                                        <p:cTn id="33" dur="500"/>
                                        <p:tgtEl>
                                          <p:spTgt spid="345"/>
                                        </p:tgtEl>
                                      </p:cBhvr>
                                    </p:animEffect>
                                  </p:childTnLst>
                                </p:cTn>
                              </p:par>
                            </p:childTnLst>
                          </p:cTn>
                        </p:par>
                        <p:par>
                          <p:cTn id="34" fill="hold">
                            <p:stCondLst>
                              <p:cond delay="3000"/>
                            </p:stCondLst>
                            <p:childTnLst>
                              <p:par>
                                <p:cTn id="35" presetID="22" presetClass="entr" presetSubtype="8" fill="hold" grpId="0" nodeType="afterEffect">
                                  <p:stCondLst>
                                    <p:cond delay="0"/>
                                  </p:stCondLst>
                                  <p:iterate>
                                    <p:tmAbs val="0"/>
                                  </p:iterate>
                                  <p:childTnLst>
                                    <p:set>
                                      <p:cBhvr>
                                        <p:cTn id="36" fill="hold"/>
                                        <p:tgtEl>
                                          <p:spTgt spid="346"/>
                                        </p:tgtEl>
                                        <p:attrNameLst>
                                          <p:attrName>style.visibility</p:attrName>
                                        </p:attrNameLst>
                                      </p:cBhvr>
                                      <p:to>
                                        <p:strVal val="visible"/>
                                      </p:to>
                                    </p:set>
                                    <p:animEffect transition="in" filter="wipe(left)">
                                      <p:cBhvr>
                                        <p:cTn id="37" dur="500"/>
                                        <p:tgtEl>
                                          <p:spTgt spid="34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p:tmAbs val="0"/>
                                  </p:iterate>
                                  <p:childTnLst>
                                    <p:set>
                                      <p:cBhvr>
                                        <p:cTn id="41" fill="hold"/>
                                        <p:tgtEl>
                                          <p:spTgt spid="350"/>
                                        </p:tgtEl>
                                        <p:attrNameLst>
                                          <p:attrName>style.visibility</p:attrName>
                                        </p:attrNameLst>
                                      </p:cBhvr>
                                      <p:to>
                                        <p:strVal val="visible"/>
                                      </p:to>
                                    </p:set>
                                    <p:animEffect transition="in" filter="wipe(left)">
                                      <p:cBhvr>
                                        <p:cTn id="42" dur="1500"/>
                                        <p:tgtEl>
                                          <p:spTgt spid="350"/>
                                        </p:tgtEl>
                                      </p:cBhvr>
                                    </p:animEffect>
                                  </p:childTnLst>
                                </p:cTn>
                              </p:par>
                            </p:childTnLst>
                          </p:cTn>
                        </p:par>
                        <p:par>
                          <p:cTn id="43" fill="hold">
                            <p:stCondLst>
                              <p:cond delay="1500"/>
                            </p:stCondLst>
                            <p:childTnLst>
                              <p:par>
                                <p:cTn id="44" presetID="22" presetClass="entr" presetSubtype="8" fill="hold" grpId="0" nodeType="afterEffect">
                                  <p:stCondLst>
                                    <p:cond delay="0"/>
                                  </p:stCondLst>
                                  <p:iterate>
                                    <p:tmAbs val="0"/>
                                  </p:iterate>
                                  <p:childTnLst>
                                    <p:set>
                                      <p:cBhvr>
                                        <p:cTn id="45" fill="hold"/>
                                        <p:tgtEl>
                                          <p:spTgt spid="335"/>
                                        </p:tgtEl>
                                        <p:attrNameLst>
                                          <p:attrName>style.visibility</p:attrName>
                                        </p:attrNameLst>
                                      </p:cBhvr>
                                      <p:to>
                                        <p:strVal val="visible"/>
                                      </p:to>
                                    </p:set>
                                    <p:animEffect transition="in" filter="wipe(left)">
                                      <p:cBhvr>
                                        <p:cTn id="46" dur="2000"/>
                                        <p:tgtEl>
                                          <p:spTgt spid="335"/>
                                        </p:tgtEl>
                                      </p:cBhvr>
                                    </p:animEffect>
                                  </p:childTnLst>
                                </p:cTn>
                              </p:par>
                            </p:childTnLst>
                          </p:cTn>
                        </p:par>
                        <p:par>
                          <p:cTn id="47" fill="hold">
                            <p:stCondLst>
                              <p:cond delay="3500"/>
                            </p:stCondLst>
                            <p:childTnLst>
                              <p:par>
                                <p:cTn id="48" presetID="22" presetClass="entr" presetSubtype="8" fill="hold" grpId="0" nodeType="afterEffect">
                                  <p:stCondLst>
                                    <p:cond delay="0"/>
                                  </p:stCondLst>
                                  <p:iterate>
                                    <p:tmAbs val="0"/>
                                  </p:iterate>
                                  <p:childTnLst>
                                    <p:set>
                                      <p:cBhvr>
                                        <p:cTn id="49" fill="hold"/>
                                        <p:tgtEl>
                                          <p:spTgt spid="336"/>
                                        </p:tgtEl>
                                        <p:attrNameLst>
                                          <p:attrName>style.visibility</p:attrName>
                                        </p:attrNameLst>
                                      </p:cBhvr>
                                      <p:to>
                                        <p:strVal val="visible"/>
                                      </p:to>
                                    </p:set>
                                    <p:animEffect transition="in" filter="wipe(left)">
                                      <p:cBhvr>
                                        <p:cTn id="50" dur="2000"/>
                                        <p:tgtEl>
                                          <p:spTgt spid="336"/>
                                        </p:tgtEl>
                                      </p:cBhvr>
                                    </p:animEffect>
                                  </p:childTnLst>
                                </p:cTn>
                              </p:par>
                            </p:childTnLst>
                          </p:cTn>
                        </p:par>
                        <p:par>
                          <p:cTn id="51" fill="hold">
                            <p:stCondLst>
                              <p:cond delay="5500"/>
                            </p:stCondLst>
                            <p:childTnLst>
                              <p:par>
                                <p:cTn id="52" presetID="22" presetClass="entr" presetSubtype="8" fill="hold" grpId="0" nodeType="afterEffect">
                                  <p:stCondLst>
                                    <p:cond delay="0"/>
                                  </p:stCondLst>
                                  <p:iterate>
                                    <p:tmAbs val="0"/>
                                  </p:iterate>
                                  <p:childTnLst>
                                    <p:set>
                                      <p:cBhvr>
                                        <p:cTn id="53" fill="hold"/>
                                        <p:tgtEl>
                                          <p:spTgt spid="337"/>
                                        </p:tgtEl>
                                        <p:attrNameLst>
                                          <p:attrName>style.visibility</p:attrName>
                                        </p:attrNameLst>
                                      </p:cBhvr>
                                      <p:to>
                                        <p:strVal val="visible"/>
                                      </p:to>
                                    </p:set>
                                    <p:animEffect transition="in" filter="wipe(left)">
                                      <p:cBhvr>
                                        <p:cTn id="54" dur="2000"/>
                                        <p:tgtEl>
                                          <p:spTgt spid="337"/>
                                        </p:tgtEl>
                                      </p:cBhvr>
                                    </p:animEffect>
                                  </p:childTnLst>
                                </p:cTn>
                              </p:par>
                            </p:childTnLst>
                          </p:cTn>
                        </p:par>
                        <p:par>
                          <p:cTn id="55" fill="hold">
                            <p:stCondLst>
                              <p:cond delay="7500"/>
                            </p:stCondLst>
                            <p:childTnLst>
                              <p:par>
                                <p:cTn id="56" presetID="22" presetClass="entr" presetSubtype="8" fill="hold" grpId="0" nodeType="afterEffect">
                                  <p:stCondLst>
                                    <p:cond delay="0"/>
                                  </p:stCondLst>
                                  <p:iterate>
                                    <p:tmAbs val="0"/>
                                  </p:iterate>
                                  <p:childTnLst>
                                    <p:set>
                                      <p:cBhvr>
                                        <p:cTn id="57" fill="hold"/>
                                        <p:tgtEl>
                                          <p:spTgt spid="338"/>
                                        </p:tgtEl>
                                        <p:attrNameLst>
                                          <p:attrName>style.visibility</p:attrName>
                                        </p:attrNameLst>
                                      </p:cBhvr>
                                      <p:to>
                                        <p:strVal val="visible"/>
                                      </p:to>
                                    </p:set>
                                    <p:animEffect transition="in" filter="wipe(left)">
                                      <p:cBhvr>
                                        <p:cTn id="58" dur="2000"/>
                                        <p:tgtEl>
                                          <p:spTgt spid="338"/>
                                        </p:tgtEl>
                                      </p:cBhvr>
                                    </p:animEffect>
                                  </p:childTnLst>
                                </p:cTn>
                              </p:par>
                            </p:childTnLst>
                          </p:cTn>
                        </p:par>
                        <p:par>
                          <p:cTn id="59" fill="hold">
                            <p:stCondLst>
                              <p:cond delay="9500"/>
                            </p:stCondLst>
                            <p:childTnLst>
                              <p:par>
                                <p:cTn id="60" presetID="22" presetClass="entr" presetSubtype="8" fill="hold" grpId="0" nodeType="afterEffect">
                                  <p:stCondLst>
                                    <p:cond delay="0"/>
                                  </p:stCondLst>
                                  <p:iterate>
                                    <p:tmAbs val="0"/>
                                  </p:iterate>
                                  <p:childTnLst>
                                    <p:set>
                                      <p:cBhvr>
                                        <p:cTn id="61" fill="hold"/>
                                        <p:tgtEl>
                                          <p:spTgt spid="334"/>
                                        </p:tgtEl>
                                        <p:attrNameLst>
                                          <p:attrName>style.visibility</p:attrName>
                                        </p:attrNameLst>
                                      </p:cBhvr>
                                      <p:to>
                                        <p:strVal val="visible"/>
                                      </p:to>
                                    </p:set>
                                    <p:animEffect transition="in" filter="wipe(left)">
                                      <p:cBhvr>
                                        <p:cTn id="62" dur="2000"/>
                                        <p:tgtEl>
                                          <p:spTgt spid="334"/>
                                        </p:tgtEl>
                                      </p:cBhvr>
                                    </p:animEffect>
                                  </p:childTnLst>
                                </p:cTn>
                              </p:par>
                            </p:childTnLst>
                          </p:cTn>
                        </p:par>
                        <p:par>
                          <p:cTn id="63" fill="hold">
                            <p:stCondLst>
                              <p:cond delay="11500"/>
                            </p:stCondLst>
                            <p:childTnLst>
                              <p:par>
                                <p:cTn id="64" presetID="22" presetClass="entr" presetSubtype="8" fill="hold" grpId="0" nodeType="afterEffect">
                                  <p:stCondLst>
                                    <p:cond delay="0"/>
                                  </p:stCondLst>
                                  <p:iterate>
                                    <p:tmAbs val="0"/>
                                  </p:iterate>
                                  <p:childTnLst>
                                    <p:set>
                                      <p:cBhvr>
                                        <p:cTn id="65" fill="hold"/>
                                        <p:tgtEl>
                                          <p:spTgt spid="339"/>
                                        </p:tgtEl>
                                        <p:attrNameLst>
                                          <p:attrName>style.visibility</p:attrName>
                                        </p:attrNameLst>
                                      </p:cBhvr>
                                      <p:to>
                                        <p:strVal val="visible"/>
                                      </p:to>
                                    </p:set>
                                    <p:animEffect transition="in" filter="wipe(left)">
                                      <p:cBhvr>
                                        <p:cTn id="66" dur="20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animBg="1" advAuto="0"/>
      <p:bldP spid="335" grpId="0" animBg="1" advAuto="0"/>
      <p:bldP spid="336" grpId="0" animBg="1" advAuto="0"/>
      <p:bldP spid="337" grpId="0" animBg="1" advAuto="0"/>
      <p:bldP spid="338" grpId="0" animBg="1" advAuto="0"/>
      <p:bldP spid="339" grpId="0" animBg="1" advAuto="0"/>
      <p:bldP spid="341" grpId="0" animBg="1" advAuto="0"/>
      <p:bldP spid="342" grpId="0" animBg="1" advAuto="0"/>
      <p:bldP spid="343" grpId="0" animBg="1" advAuto="0"/>
      <p:bldP spid="344" grpId="0" animBg="1" advAuto="0"/>
      <p:bldP spid="345" grpId="0" animBg="1" advAuto="0"/>
      <p:bldP spid="346" grpId="0" animBg="1" advAuto="0"/>
      <p:bldP spid="348" grpId="0" animBg="1" advAuto="0"/>
      <p:bldP spid="349" grpId="0" animBg="1" advAuto="0"/>
      <p:bldP spid="350"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Shape 449"/>
          <p:cNvSpPr>
            <a:spLocks noGrp="1"/>
          </p:cNvSpPr>
          <p:nvPr>
            <p:ph type="title"/>
          </p:nvPr>
        </p:nvSpPr>
        <p:spPr>
          <a:prstGeom prst="rect">
            <a:avLst/>
          </a:prstGeom>
        </p:spPr>
        <p:txBody>
          <a:bodyPr/>
          <a:lstStyle>
            <a:lvl1pPr>
              <a:defRPr>
                <a:solidFill>
                  <a:srgbClr val="073E86"/>
                </a:solidFill>
              </a:defRPr>
            </a:lvl1pPr>
          </a:lstStyle>
          <a:p>
            <a:r>
              <a:t>Compassionate Flexibility</a:t>
            </a:r>
          </a:p>
        </p:txBody>
      </p:sp>
      <p:pic>
        <p:nvPicPr>
          <p:cNvPr id="824" name="Obtuse_heptagram.svg.png" descr="Obtuse_heptagram.sv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7521" y="2268188"/>
            <a:ext cx="4109044" cy="4008825"/>
          </a:xfrm>
          <a:prstGeom prst="rect">
            <a:avLst/>
          </a:prstGeom>
          <a:ln w="12700">
            <a:miter lim="400000"/>
          </a:ln>
        </p:spPr>
      </p:pic>
      <p:sp>
        <p:nvSpPr>
          <p:cNvPr id="825" name="Shape 451"/>
          <p:cNvSpPr/>
          <p:nvPr/>
        </p:nvSpPr>
        <p:spPr>
          <a:xfrm>
            <a:off x="3377267" y="1999856"/>
            <a:ext cx="2410661"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200" i="0">
                <a:solidFill>
                  <a:srgbClr val="073E86"/>
                </a:solidFill>
                <a:latin typeface="Hoefler Text"/>
                <a:ea typeface="Hoefler Text"/>
                <a:cs typeface="Hoefler Text"/>
                <a:sym typeface="Hoefler Text"/>
              </a:defRPr>
            </a:lvl1pPr>
          </a:lstStyle>
          <a:p>
            <a:pPr>
              <a:defRPr>
                <a:effectLst/>
              </a:defRPr>
            </a:pPr>
            <a:r>
              <a:rPr sz="1547"/>
              <a:t>Present Moment Sensitivity</a:t>
            </a:r>
          </a:p>
        </p:txBody>
      </p:sp>
      <p:sp>
        <p:nvSpPr>
          <p:cNvPr id="826" name="Shape 452"/>
          <p:cNvSpPr/>
          <p:nvPr/>
        </p:nvSpPr>
        <p:spPr>
          <a:xfrm>
            <a:off x="1252332" y="4661117"/>
            <a:ext cx="1271182" cy="54829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defRPr sz="2200" i="0">
                <a:solidFill>
                  <a:srgbClr val="073E86"/>
                </a:solidFill>
                <a:effectLst/>
                <a:latin typeface="Hoefler Text"/>
                <a:ea typeface="Hoefler Text"/>
                <a:cs typeface="Hoefler Text"/>
                <a:sym typeface="Hoefler Text"/>
              </a:defRPr>
            </a:pPr>
            <a:r>
              <a:rPr sz="1547"/>
              <a:t>Empathy</a:t>
            </a:r>
            <a:endParaRPr sz="1547">
              <a:solidFill>
                <a:srgbClr val="625B48"/>
              </a:solidFill>
            </a:endParaRPr>
          </a:p>
          <a:p>
            <a:pPr>
              <a:defRPr sz="2200" i="0">
                <a:solidFill>
                  <a:srgbClr val="073E86"/>
                </a:solidFill>
                <a:effectLst/>
                <a:latin typeface="Hoefler Text"/>
                <a:ea typeface="Hoefler Text"/>
                <a:cs typeface="Hoefler Text"/>
                <a:sym typeface="Hoefler Text"/>
              </a:defRPr>
            </a:pPr>
            <a:r>
              <a:rPr sz="1547" dirty="0"/>
              <a:t>(Self &amp; Other)</a:t>
            </a:r>
          </a:p>
        </p:txBody>
      </p:sp>
      <p:sp>
        <p:nvSpPr>
          <p:cNvPr id="827" name="Shape 453"/>
          <p:cNvSpPr/>
          <p:nvPr/>
        </p:nvSpPr>
        <p:spPr>
          <a:xfrm>
            <a:off x="6757139" y="4661117"/>
            <a:ext cx="1271182" cy="54829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defRPr sz="2200" i="0">
                <a:solidFill>
                  <a:srgbClr val="073E86"/>
                </a:solidFill>
                <a:effectLst/>
                <a:latin typeface="Hoefler Text"/>
                <a:ea typeface="Hoefler Text"/>
                <a:cs typeface="Hoefler Text"/>
                <a:sym typeface="Hoefler Text"/>
              </a:defRPr>
            </a:pPr>
            <a:r>
              <a:rPr sz="1547"/>
              <a:t>Sympathy</a:t>
            </a:r>
            <a:endParaRPr sz="1547">
              <a:solidFill>
                <a:srgbClr val="625B48"/>
              </a:solidFill>
            </a:endParaRPr>
          </a:p>
          <a:p>
            <a:pPr>
              <a:defRPr sz="2200" i="0">
                <a:solidFill>
                  <a:srgbClr val="073E86"/>
                </a:solidFill>
                <a:effectLst/>
                <a:latin typeface="Hoefler Text"/>
                <a:ea typeface="Hoefler Text"/>
                <a:cs typeface="Hoefler Text"/>
                <a:sym typeface="Hoefler Text"/>
              </a:defRPr>
            </a:pPr>
            <a:r>
              <a:rPr sz="1547" dirty="0"/>
              <a:t>(Self &amp; Other)</a:t>
            </a:r>
          </a:p>
        </p:txBody>
      </p:sp>
      <p:sp>
        <p:nvSpPr>
          <p:cNvPr id="828" name="Shape 454"/>
          <p:cNvSpPr/>
          <p:nvPr/>
        </p:nvSpPr>
        <p:spPr>
          <a:xfrm>
            <a:off x="1656231" y="6009500"/>
            <a:ext cx="1412631"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200" i="0">
                <a:solidFill>
                  <a:srgbClr val="073E86"/>
                </a:solidFill>
                <a:latin typeface="Hoefler Text"/>
                <a:ea typeface="Hoefler Text"/>
                <a:cs typeface="Hoefler Text"/>
                <a:sym typeface="Hoefler Text"/>
              </a:defRPr>
            </a:lvl1pPr>
          </a:lstStyle>
          <a:p>
            <a:pPr>
              <a:defRPr>
                <a:effectLst/>
              </a:defRPr>
            </a:pPr>
            <a:r>
              <a:rPr sz="1547"/>
              <a:t>Non-Judgement</a:t>
            </a:r>
          </a:p>
        </p:txBody>
      </p:sp>
      <p:sp>
        <p:nvSpPr>
          <p:cNvPr id="829" name="Shape 455"/>
          <p:cNvSpPr/>
          <p:nvPr/>
        </p:nvSpPr>
        <p:spPr>
          <a:xfrm>
            <a:off x="5674394" y="6009500"/>
            <a:ext cx="3001079"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200" i="0">
                <a:solidFill>
                  <a:srgbClr val="073E86"/>
                </a:solidFill>
                <a:latin typeface="Hoefler Text"/>
                <a:ea typeface="Hoefler Text"/>
                <a:cs typeface="Hoefler Text"/>
                <a:sym typeface="Hoefler Text"/>
              </a:defRPr>
            </a:lvl1pPr>
          </a:lstStyle>
          <a:p>
            <a:pPr>
              <a:defRPr>
                <a:effectLst/>
              </a:defRPr>
            </a:pPr>
            <a:r>
              <a:rPr sz="1547"/>
              <a:t>Committed Compassionate Action</a:t>
            </a:r>
          </a:p>
        </p:txBody>
      </p:sp>
      <p:sp>
        <p:nvSpPr>
          <p:cNvPr id="830" name="Shape 456"/>
          <p:cNvSpPr/>
          <p:nvPr/>
        </p:nvSpPr>
        <p:spPr>
          <a:xfrm>
            <a:off x="5895717" y="2727841"/>
            <a:ext cx="1722844"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200" i="0">
                <a:solidFill>
                  <a:srgbClr val="073E86"/>
                </a:solidFill>
                <a:latin typeface="Hoefler Text"/>
                <a:ea typeface="Hoefler Text"/>
                <a:cs typeface="Hoefler Text"/>
                <a:sym typeface="Hoefler Text"/>
              </a:defRPr>
            </a:lvl1pPr>
          </a:lstStyle>
          <a:p>
            <a:pPr>
              <a:defRPr>
                <a:effectLst/>
              </a:defRPr>
            </a:pPr>
            <a:r>
              <a:rPr sz="1547"/>
              <a:t>Care for Well Being</a:t>
            </a:r>
          </a:p>
        </p:txBody>
      </p:sp>
      <p:sp>
        <p:nvSpPr>
          <p:cNvPr id="831" name="Shape 457"/>
          <p:cNvSpPr/>
          <p:nvPr/>
        </p:nvSpPr>
        <p:spPr>
          <a:xfrm>
            <a:off x="633950" y="2732306"/>
            <a:ext cx="2728825" cy="29944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100" i="0">
                <a:solidFill>
                  <a:srgbClr val="073E86"/>
                </a:solidFill>
                <a:latin typeface="Hoefler Text"/>
                <a:ea typeface="Hoefler Text"/>
                <a:cs typeface="Hoefler Text"/>
                <a:sym typeface="Hoefler Text"/>
              </a:defRPr>
            </a:lvl1pPr>
          </a:lstStyle>
          <a:p>
            <a:pPr>
              <a:defRPr>
                <a:effectLst/>
              </a:defRPr>
            </a:pPr>
            <a:r>
              <a:rPr sz="1477" dirty="0"/>
              <a:t>Acceptance &amp; Distress Tolerance</a:t>
            </a:r>
          </a:p>
        </p:txBody>
      </p:sp>
    </p:spTree>
    <p:extLst>
      <p:ext uri="{BB962C8B-B14F-4D97-AF65-F5344CB8AC3E}">
        <p14:creationId xmlns:p14="http://schemas.microsoft.com/office/powerpoint/2010/main" val="1019122390"/>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86197D16-FE75-4A0E-A0C9-28C0F04A4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a:extLst>
              <a:ext uri="{FF2B5EF4-FFF2-40B4-BE49-F238E27FC236}">
                <a16:creationId xmlns:a16="http://schemas.microsoft.com/office/drawing/2014/main" id="{FA8FCEC6-4B30-4FF2-8B32-504BEAEA3A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screen">
            <a:extLst>
              <a:ext uri="{28A0092B-C50C-407E-A947-70E740481C1C}">
                <a14:useLocalDpi xmlns:a14="http://schemas.microsoft.com/office/drawing/2010/main"/>
              </a:ext>
            </a:extLst>
          </a:blip>
          <a:srcRect t="45716" b="9820"/>
          <a:stretch>
            <a:fillRect/>
          </a:stretch>
        </p:blipFill>
        <p:spPr>
          <a:xfrm>
            <a:off x="0" y="3808676"/>
            <a:ext cx="9144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p:cNvSpPr>
            <a:spLocks noGrp="1"/>
          </p:cNvSpPr>
          <p:nvPr>
            <p:ph type="ctrTitle"/>
          </p:nvPr>
        </p:nvSpPr>
        <p:spPr>
          <a:xfrm>
            <a:off x="227098" y="666633"/>
            <a:ext cx="8689804" cy="3364576"/>
          </a:xfrm>
        </p:spPr>
        <p:txBody>
          <a:bodyPr anchor="ctr">
            <a:normAutofit fontScale="90000"/>
          </a:bodyPr>
          <a:lstStyle/>
          <a:p>
            <a:pPr algn="l">
              <a:lnSpc>
                <a:spcPct val="90000"/>
              </a:lnSpc>
            </a:pPr>
            <a:r>
              <a:rPr lang="en-US" sz="4800" dirty="0">
                <a:latin typeface="Century Gothic" charset="0"/>
                <a:ea typeface="Century Gothic" charset="0"/>
                <a:cs typeface="Century Gothic" charset="0"/>
              </a:rPr>
              <a:t>Compassion Focused Therapy,</a:t>
            </a:r>
            <a:br>
              <a:rPr lang="en-US" sz="4800" dirty="0">
                <a:latin typeface="Century Gothic" charset="0"/>
                <a:ea typeface="Century Gothic" charset="0"/>
                <a:cs typeface="Century Gothic" charset="0"/>
              </a:rPr>
            </a:br>
            <a:r>
              <a:rPr lang="en-US" sz="4800" dirty="0">
                <a:latin typeface="Century Gothic" charset="0"/>
                <a:ea typeface="Century Gothic" charset="0"/>
                <a:cs typeface="Century Gothic" charset="0"/>
              </a:rPr>
              <a:t>Acceptance and Commitment Therapy &amp;</a:t>
            </a:r>
            <a:br>
              <a:rPr lang="en-US" sz="4800" dirty="0">
                <a:latin typeface="Century Gothic" charset="0"/>
                <a:ea typeface="Century Gothic" charset="0"/>
                <a:cs typeface="Century Gothic" charset="0"/>
              </a:rPr>
            </a:br>
            <a:r>
              <a:rPr lang="en-US" sz="4800" dirty="0">
                <a:latin typeface="Century Gothic" charset="0"/>
                <a:ea typeface="Century Gothic" charset="0"/>
                <a:cs typeface="Century Gothic" charset="0"/>
              </a:rPr>
              <a:t>Compassionate Mind Training</a:t>
            </a:r>
            <a:br>
              <a:rPr lang="en-US" sz="4800" dirty="0"/>
            </a:br>
            <a:br>
              <a:rPr lang="en-US" sz="2700" dirty="0"/>
            </a:br>
            <a:br>
              <a:rPr lang="en-US" sz="4800" dirty="0">
                <a:solidFill>
                  <a:srgbClr val="FFFFFF"/>
                </a:solidFill>
              </a:rPr>
            </a:br>
            <a:endParaRPr lang="en-US" sz="4800" dirty="0">
              <a:solidFill>
                <a:schemeClr val="tx1">
                  <a:lumMod val="95000"/>
                </a:schemeClr>
              </a:solidFill>
            </a:endParaRPr>
          </a:p>
        </p:txBody>
      </p:sp>
      <p:sp>
        <p:nvSpPr>
          <p:cNvPr id="3" name="Subtitle 2"/>
          <p:cNvSpPr>
            <a:spLocks noGrp="1"/>
          </p:cNvSpPr>
          <p:nvPr>
            <p:ph type="subTitle" idx="1"/>
          </p:nvPr>
        </p:nvSpPr>
        <p:spPr>
          <a:xfrm>
            <a:off x="227099" y="5318990"/>
            <a:ext cx="8586702" cy="723670"/>
          </a:xfrm>
        </p:spPr>
        <p:txBody>
          <a:bodyPr anchor="t">
            <a:noAutofit/>
          </a:bodyPr>
          <a:lstStyle/>
          <a:p>
            <a:pPr algn="l">
              <a:lnSpc>
                <a:spcPct val="90000"/>
              </a:lnSpc>
            </a:pPr>
            <a:r>
              <a:rPr lang="en-US" sz="2000" dirty="0">
                <a:solidFill>
                  <a:schemeClr val="bg1"/>
                </a:solidFill>
              </a:rPr>
              <a:t>Featuring materials from Dr. Paul Gilbert &amp; </a:t>
            </a:r>
          </a:p>
          <a:p>
            <a:pPr algn="l">
              <a:lnSpc>
                <a:spcPct val="90000"/>
              </a:lnSpc>
            </a:pPr>
            <a:r>
              <a:rPr lang="en-US" sz="2000" dirty="0">
                <a:solidFill>
                  <a:schemeClr val="bg1"/>
                </a:solidFill>
              </a:rPr>
              <a:t>The Compassionate Mind Foundation</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7503" y="4966267"/>
            <a:ext cx="1886497" cy="1886497"/>
          </a:xfrm>
          <a:prstGeom prst="rect">
            <a:avLst/>
          </a:prstGeom>
        </p:spPr>
      </p:pic>
    </p:spTree>
    <p:extLst>
      <p:ext uri="{BB962C8B-B14F-4D97-AF65-F5344CB8AC3E}">
        <p14:creationId xmlns:p14="http://schemas.microsoft.com/office/powerpoint/2010/main" val="378973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bwMode="auto">
          <a:xfrm>
            <a:off x="1295400" y="1588"/>
            <a:ext cx="6499225" cy="1524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normAutofit/>
          </a:bodyPr>
          <a:lstStyle/>
          <a:p>
            <a:pPr defTabSz="914353">
              <a:defRPr/>
            </a:pPr>
            <a:r>
              <a:rPr lang="en-US" dirty="0">
                <a:solidFill>
                  <a:srgbClr val="EEECE1"/>
                </a:solidFill>
                <a:cs typeface="Times New Roman" charset="0"/>
                <a:sym typeface="Times New Roman" charset="0"/>
              </a:rPr>
              <a:t>Courage</a:t>
            </a:r>
            <a:endParaRPr lang="en-US" dirty="0">
              <a:solidFill>
                <a:srgbClr val="EEECE1"/>
              </a:solidFill>
            </a:endParaRPr>
          </a:p>
        </p:txBody>
      </p:sp>
      <p:sp>
        <p:nvSpPr>
          <p:cNvPr id="12289" name="Rectangle 1"/>
          <p:cNvSpPr>
            <a:spLocks noGrp="1"/>
          </p:cNvSpPr>
          <p:nvPr>
            <p:ph idx="1"/>
          </p:nvPr>
        </p:nvSpPr>
        <p:spPr bwMode="auto">
          <a:xfrm>
            <a:off x="160735" y="1525588"/>
            <a:ext cx="4867275" cy="556577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numCol="1" anchor="t" anchorCtr="0" compatLnSpc="1">
            <a:prstTxWarp prst="textNoShape">
              <a:avLst/>
            </a:prstTxWarp>
            <a:normAutofit/>
          </a:bodyPr>
          <a:lstStyle/>
          <a:p>
            <a:pPr marL="261924" indent="0" defTabSz="914353">
              <a:spcBef>
                <a:spcPts val="800"/>
              </a:spcBef>
              <a:buNone/>
              <a:defRPr/>
            </a:pPr>
            <a:r>
              <a:rPr lang="en-US" sz="3100" dirty="0">
                <a:solidFill>
                  <a:srgbClr val="EEECE1"/>
                </a:solidFill>
                <a:cs typeface="Times New Roman" charset="0"/>
                <a:sym typeface="Times New Roman" charset="0"/>
              </a:rPr>
              <a:t>The mental or moral strength to venture, persevere, and withstand danger fear or difficulty</a:t>
            </a:r>
          </a:p>
          <a:p>
            <a:pPr marL="261924" indent="0" defTabSz="914353">
              <a:spcBef>
                <a:spcPts val="800"/>
              </a:spcBef>
              <a:buNone/>
              <a:defRPr/>
            </a:pPr>
            <a:endParaRPr lang="en-US" sz="2400" dirty="0">
              <a:solidFill>
                <a:srgbClr val="EEECE1"/>
              </a:solidFill>
              <a:cs typeface="Times New Roman" charset="0"/>
              <a:sym typeface="Times New Roman" charset="0"/>
            </a:endParaRPr>
          </a:p>
          <a:p>
            <a:pPr marL="261924" indent="0" defTabSz="914353">
              <a:spcBef>
                <a:spcPts val="800"/>
              </a:spcBef>
              <a:buNone/>
              <a:defRPr/>
            </a:pPr>
            <a:r>
              <a:rPr lang="en-US" sz="3100" dirty="0">
                <a:solidFill>
                  <a:srgbClr val="EEECE1"/>
                </a:solidFill>
                <a:cs typeface="Times New Roman" charset="0"/>
                <a:sym typeface="Times New Roman" charset="0"/>
              </a:rPr>
              <a:t>The ability and willingness to do something that you know is difficult or dangerous</a:t>
            </a:r>
          </a:p>
        </p:txBody>
      </p:sp>
      <p:pic>
        <p:nvPicPr>
          <p:cNvPr id="6"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5291422" y="2054604"/>
            <a:ext cx="3090706" cy="3333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7264784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r="-3"/>
          <a:stretch/>
        </p:blipFill>
        <p:spPr>
          <a:xfrm>
            <a:off x="3871539" y="3311692"/>
            <a:ext cx="4579037" cy="2689058"/>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 y="857257"/>
            <a:ext cx="5459920" cy="2921501"/>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t="-23626" r="-579"/>
          <a:stretch/>
        </p:blipFill>
        <p:spPr>
          <a:xfrm>
            <a:off x="5635964" y="404133"/>
            <a:ext cx="2873288" cy="2755446"/>
          </a:xfrm>
          <a:prstGeom prst="rect">
            <a:avLst/>
          </a:prstGeom>
        </p:spPr>
      </p:pic>
      <p:pic>
        <p:nvPicPr>
          <p:cNvPr id="4" name="Content Placeholder 3" descr="mama bear.jpg"/>
          <p:cNvPicPr>
            <a:picLocks noGrp="1" noChangeAspect="1"/>
          </p:cNvPicPr>
          <p:nvPr>
            <p:ph idx="4294967295"/>
          </p:nvPr>
        </p:nvPicPr>
        <p:blipFill rotWithShape="1">
          <a:blip r:embed="rId6" cstate="screen">
            <a:extLst>
              <a:ext uri="{28A0092B-C50C-407E-A947-70E740481C1C}">
                <a14:useLocalDpi xmlns:a14="http://schemas.microsoft.com/office/drawing/2010/main"/>
              </a:ext>
            </a:extLst>
          </a:blip>
          <a:srcRect/>
          <a:stretch/>
        </p:blipFill>
        <p:spPr>
          <a:xfrm>
            <a:off x="0" y="3906838"/>
            <a:ext cx="3751263" cy="2093912"/>
          </a:xfrm>
          <a:prstGeom prst="rect">
            <a:avLst/>
          </a:prstGeom>
        </p:spPr>
      </p:pic>
    </p:spTree>
    <p:extLst>
      <p:ext uri="{BB962C8B-B14F-4D97-AF65-F5344CB8AC3E}">
        <p14:creationId xmlns:p14="http://schemas.microsoft.com/office/powerpoint/2010/main" val="128377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blem_of_Bhutan.sv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11909" y="4518166"/>
            <a:ext cx="1509373" cy="1509374"/>
          </a:xfrm>
          <a:prstGeom prst="rect">
            <a:avLst/>
          </a:prstGeom>
          <a:ln w="12700">
            <a:miter lim="400000"/>
          </a:ln>
        </p:spPr>
      </p:pic>
      <p:pic>
        <p:nvPicPr>
          <p:cNvPr id="4" name="Emblem_of_Bhutan.sv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7908" y="4518165"/>
            <a:ext cx="1509373" cy="1509374"/>
          </a:xfrm>
          <a:prstGeom prst="rect">
            <a:avLst/>
          </a:prstGeom>
          <a:ln w="12700">
            <a:miter lim="400000"/>
          </a:ln>
        </p:spPr>
      </p:pic>
      <p:pic>
        <p:nvPicPr>
          <p:cNvPr id="5" name="Picture 4"/>
          <p:cNvPicPr>
            <a:picLocks noChangeAspect="1"/>
          </p:cNvPicPr>
          <p:nvPr/>
        </p:nvPicPr>
        <p:blipFill>
          <a:blip r:embed="rId3"/>
          <a:stretch>
            <a:fillRect/>
          </a:stretch>
        </p:blipFill>
        <p:spPr>
          <a:xfrm>
            <a:off x="2685124" y="648441"/>
            <a:ext cx="3948941" cy="5379098"/>
          </a:xfrm>
          <a:prstGeom prst="rect">
            <a:avLst/>
          </a:prstGeom>
        </p:spPr>
      </p:pic>
    </p:spTree>
    <p:extLst>
      <p:ext uri="{BB962C8B-B14F-4D97-AF65-F5344CB8AC3E}">
        <p14:creationId xmlns:p14="http://schemas.microsoft.com/office/powerpoint/2010/main" val="111640127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blem_of_Bhutan.sv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11909" y="4518166"/>
            <a:ext cx="1509373" cy="1509374"/>
          </a:xfrm>
          <a:prstGeom prst="rect">
            <a:avLst/>
          </a:prstGeom>
          <a:ln w="12700">
            <a:miter lim="400000"/>
          </a:ln>
        </p:spPr>
      </p:pic>
      <p:pic>
        <p:nvPicPr>
          <p:cNvPr id="4" name="Emblem_of_Bhutan.sv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7908" y="4518165"/>
            <a:ext cx="1509373" cy="1509374"/>
          </a:xfrm>
          <a:prstGeom prst="rect">
            <a:avLst/>
          </a:prstGeom>
          <a:ln w="12700">
            <a:miter lim="400000"/>
          </a:ln>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6798" y="718421"/>
            <a:ext cx="3645594" cy="5309118"/>
          </a:xfrm>
          <a:prstGeom prst="rect">
            <a:avLst/>
          </a:prstGeom>
        </p:spPr>
      </p:pic>
    </p:spTree>
    <p:extLst>
      <p:ext uri="{BB962C8B-B14F-4D97-AF65-F5344CB8AC3E}">
        <p14:creationId xmlns:p14="http://schemas.microsoft.com/office/powerpoint/2010/main" val="91134452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bwMode="auto">
          <a:xfrm>
            <a:off x="457200" y="273050"/>
            <a:ext cx="7509523" cy="11620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normAutofit/>
          </a:bodyPr>
          <a:lstStyle/>
          <a:p>
            <a:pPr marL="261924" defTabSz="914353">
              <a:spcBef>
                <a:spcPts val="800"/>
              </a:spcBef>
              <a:defRPr/>
            </a:pPr>
            <a:r>
              <a:rPr lang="en-US" sz="3600" b="0" dirty="0">
                <a:solidFill>
                  <a:srgbClr val="EEECE1"/>
                </a:solidFill>
                <a:cs typeface="Times New Roman" charset="0"/>
                <a:sym typeface="Times New Roman" charset="0"/>
              </a:rPr>
              <a:t>Because of great love one is courageous</a:t>
            </a:r>
          </a:p>
        </p:txBody>
      </p:sp>
      <p:pic>
        <p:nvPicPr>
          <p:cNvPr id="7" name="Content Placeholder 6" descr="hug lion 2.jpg"/>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bwMode="auto">
          <a:xfrm>
            <a:off x="3854450" y="2106848"/>
            <a:ext cx="5111750" cy="340925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 name="Text Placeholder 5"/>
          <p:cNvSpPr>
            <a:spLocks noGrp="1"/>
          </p:cNvSpPr>
          <p:nvPr>
            <p:ph type="body" sz="half" idx="2"/>
          </p:nvPr>
        </p:nvSpPr>
        <p:spPr>
          <a:xfrm>
            <a:off x="0" y="1465943"/>
            <a:ext cx="3567397" cy="4691063"/>
          </a:xfrm>
        </p:spPr>
        <p:txBody>
          <a:bodyPr>
            <a:noAutofit/>
          </a:bodyPr>
          <a:lstStyle/>
          <a:p>
            <a:pPr marL="261924" algn="ctr" defTabSz="914353">
              <a:spcBef>
                <a:spcPts val="800"/>
              </a:spcBef>
              <a:defRPr/>
            </a:pPr>
            <a:endParaRPr lang="en-US" sz="2000" dirty="0">
              <a:solidFill>
                <a:srgbClr val="EEECE1"/>
              </a:solidFill>
              <a:cs typeface="Times New Roman" charset="0"/>
              <a:sym typeface="Times New Roman" charset="0"/>
            </a:endParaRPr>
          </a:p>
          <a:p>
            <a:pPr marL="261924" algn="ctr" defTabSz="914353">
              <a:spcBef>
                <a:spcPts val="800"/>
              </a:spcBef>
              <a:defRPr/>
            </a:pPr>
            <a:r>
              <a:rPr lang="en-US" sz="3200" dirty="0">
                <a:solidFill>
                  <a:srgbClr val="EEECE1"/>
                </a:solidFill>
                <a:cs typeface="Times New Roman" charset="0"/>
                <a:sym typeface="Times New Roman" charset="0"/>
              </a:rPr>
              <a:t>“Being deeply loved gives you strength. Loving someone deeply gives you courage” </a:t>
            </a:r>
          </a:p>
          <a:p>
            <a:pPr marL="261924" algn="ctr" defTabSz="914353">
              <a:spcBef>
                <a:spcPts val="800"/>
              </a:spcBef>
              <a:defRPr/>
            </a:pPr>
            <a:r>
              <a:rPr lang="en-US" sz="3200" dirty="0">
                <a:solidFill>
                  <a:srgbClr val="EEECE1"/>
                </a:solidFill>
                <a:cs typeface="Times New Roman" charset="0"/>
                <a:sym typeface="Times New Roman" charset="0"/>
              </a:rPr>
              <a:t>~ Lao Tzu</a:t>
            </a:r>
          </a:p>
        </p:txBody>
      </p:sp>
    </p:spTree>
    <p:extLst>
      <p:ext uri="{BB962C8B-B14F-4D97-AF65-F5344CB8AC3E}">
        <p14:creationId xmlns:p14="http://schemas.microsoft.com/office/powerpoint/2010/main" val="148759985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Shape 285"/>
          <p:cNvSpPr>
            <a:spLocks noGrp="1"/>
          </p:cNvSpPr>
          <p:nvPr>
            <p:ph type="title"/>
          </p:nvPr>
        </p:nvSpPr>
        <p:spPr>
          <a:prstGeom prst="rect">
            <a:avLst/>
          </a:prstGeom>
        </p:spPr>
        <p:txBody>
          <a:bodyPr>
            <a:normAutofit fontScale="90000"/>
          </a:bodyPr>
          <a:lstStyle>
            <a:lvl1pPr>
              <a:defRPr>
                <a:solidFill>
                  <a:srgbClr val="073E86"/>
                </a:solidFill>
              </a:defRPr>
            </a:lvl1pPr>
          </a:lstStyle>
          <a:p>
            <a:r>
              <a:rPr lang="en-US" dirty="0"/>
              <a:t>Training The Compassionate </a:t>
            </a:r>
            <a:r>
              <a:rPr lang="en-US" dirty="0" err="1"/>
              <a:t>BodyMind</a:t>
            </a:r>
            <a:endParaRPr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1198" y="2179350"/>
            <a:ext cx="6081603" cy="3927155"/>
          </a:xfrm>
          <a:prstGeom prst="rect">
            <a:avLst/>
          </a:prstGeom>
        </p:spPr>
      </p:pic>
    </p:spTree>
    <p:extLst>
      <p:ext uri="{BB962C8B-B14F-4D97-AF65-F5344CB8AC3E}">
        <p14:creationId xmlns:p14="http://schemas.microsoft.com/office/powerpoint/2010/main" val="138020458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Shape 285"/>
          <p:cNvSpPr>
            <a:spLocks noGrp="1"/>
          </p:cNvSpPr>
          <p:nvPr>
            <p:ph type="title"/>
          </p:nvPr>
        </p:nvSpPr>
        <p:spPr>
          <a:prstGeom prst="rect">
            <a:avLst/>
          </a:prstGeom>
        </p:spPr>
        <p:txBody>
          <a:bodyPr/>
          <a:lstStyle>
            <a:lvl1pPr>
              <a:defRPr>
                <a:solidFill>
                  <a:srgbClr val="073E86"/>
                </a:solidFill>
              </a:defRPr>
            </a:lvl1pPr>
          </a:lstStyle>
          <a:p>
            <a:r>
              <a:t>The Ocean of Being</a:t>
            </a:r>
          </a:p>
        </p:txBody>
      </p:sp>
      <p:pic>
        <p:nvPicPr>
          <p:cNvPr id="557" name="Picture 1" descr="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3733" y="2109638"/>
            <a:ext cx="7996535" cy="3998269"/>
          </a:xfrm>
          <a:prstGeom prst="rect">
            <a:avLst/>
          </a:prstGeom>
          <a:ln w="12700">
            <a:miter lim="400000"/>
          </a:ln>
        </p:spPr>
      </p:pic>
    </p:spTree>
    <p:extLst>
      <p:ext uri="{BB962C8B-B14F-4D97-AF65-F5344CB8AC3E}">
        <p14:creationId xmlns:p14="http://schemas.microsoft.com/office/powerpoint/2010/main" val="99232411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 name="Picture 1" descr="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119" y="1509870"/>
            <a:ext cx="7815709" cy="4995830"/>
          </a:xfrm>
          <a:prstGeom prst="rect">
            <a:avLst/>
          </a:prstGeom>
          <a:ln w="12700">
            <a:miter lim="400000"/>
          </a:ln>
        </p:spPr>
      </p:pic>
      <p:sp>
        <p:nvSpPr>
          <p:cNvPr id="459" name="TextBox 2"/>
          <p:cNvSpPr/>
          <p:nvPr/>
        </p:nvSpPr>
        <p:spPr>
          <a:xfrm>
            <a:off x="2011802" y="342499"/>
            <a:ext cx="5158341" cy="148790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i="0">
                <a:solidFill>
                  <a:srgbClr val="2C3438">
                    <a:alpha val="80000"/>
                  </a:srgbClr>
                </a:solidFill>
                <a:latin typeface="Hoefler Text"/>
                <a:ea typeface="Hoefler Text"/>
                <a:cs typeface="Hoefler Text"/>
                <a:sym typeface="Hoefler Text"/>
              </a:defRPr>
            </a:lvl1pPr>
          </a:lstStyle>
          <a:p>
            <a:pPr algn="ctr"/>
            <a:r>
              <a:rPr lang="en-US" sz="2000" dirty="0">
                <a:solidFill>
                  <a:schemeClr val="tx1"/>
                </a:solidFill>
              </a:rPr>
              <a:t>The Reality Check </a:t>
            </a:r>
            <a:r>
              <a:rPr lang="mr-IN" sz="2000" dirty="0">
                <a:solidFill>
                  <a:schemeClr val="tx1"/>
                </a:solidFill>
              </a:rPr>
              <a:t>–</a:t>
            </a:r>
            <a:r>
              <a:rPr lang="en-US" sz="2000" dirty="0">
                <a:solidFill>
                  <a:schemeClr val="tx1"/>
                </a:solidFill>
              </a:rPr>
              <a:t> </a:t>
            </a:r>
          </a:p>
          <a:p>
            <a:pPr algn="ctr"/>
            <a:r>
              <a:rPr lang="en-US" sz="2000" b="1" i="1" dirty="0">
                <a:solidFill>
                  <a:schemeClr val="tx1"/>
                </a:solidFill>
              </a:rPr>
              <a:t>“We come out of the world, not into it” </a:t>
            </a:r>
          </a:p>
          <a:p>
            <a:pPr algn="ctr"/>
            <a:r>
              <a:rPr lang="en-US" sz="2000" b="1" i="1" dirty="0">
                <a:solidFill>
                  <a:schemeClr val="tx1"/>
                </a:solidFill>
              </a:rPr>
              <a:t>~ Alan Watts</a:t>
            </a:r>
          </a:p>
          <a:p>
            <a:pPr algn="ctr"/>
            <a:endParaRPr sz="3200" dirty="0">
              <a:solidFill>
                <a:schemeClr val="tx1">
                  <a:alpha val="80000"/>
                </a:schemeClr>
              </a:solidFill>
            </a:endParaRPr>
          </a:p>
        </p:txBody>
      </p:sp>
    </p:spTree>
    <p:extLst>
      <p:ext uri="{BB962C8B-B14F-4D97-AF65-F5344CB8AC3E}">
        <p14:creationId xmlns:p14="http://schemas.microsoft.com/office/powerpoint/2010/main" val="1220275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instein 2 human being.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381000" y="117004"/>
            <a:ext cx="8562856" cy="5438558"/>
          </a:xfrm>
        </p:spPr>
      </p:pic>
      <p:sp>
        <p:nvSpPr>
          <p:cNvPr id="2" name="TextBox 1"/>
          <p:cNvSpPr txBox="1"/>
          <p:nvPr/>
        </p:nvSpPr>
        <p:spPr>
          <a:xfrm>
            <a:off x="469900" y="5499100"/>
            <a:ext cx="7112000" cy="1200329"/>
          </a:xfrm>
          <a:prstGeom prst="rect">
            <a:avLst/>
          </a:prstGeom>
          <a:noFill/>
        </p:spPr>
        <p:txBody>
          <a:bodyPr wrap="square" rtlCol="0">
            <a:spAutoFit/>
          </a:bodyPr>
          <a:lstStyle/>
          <a:p>
            <a:r>
              <a:rPr lang="en-US" dirty="0"/>
              <a:t>Letter from Einstein in 1950, </a:t>
            </a:r>
          </a:p>
          <a:p>
            <a:r>
              <a:rPr lang="en-US" dirty="0"/>
              <a:t>as quoted in The New York Times </a:t>
            </a:r>
          </a:p>
          <a:p>
            <a:r>
              <a:rPr lang="en-US" dirty="0"/>
              <a:t>(29 March 1972) and </a:t>
            </a:r>
          </a:p>
          <a:p>
            <a:r>
              <a:rPr lang="en-US" dirty="0"/>
              <a:t>The New York Post (28 November 1972).</a:t>
            </a:r>
          </a:p>
        </p:txBody>
      </p:sp>
    </p:spTree>
    <p:extLst>
      <p:ext uri="{BB962C8B-B14F-4D97-AF65-F5344CB8AC3E}">
        <p14:creationId xmlns:p14="http://schemas.microsoft.com/office/powerpoint/2010/main" val="257206643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Compassion begins with a </a:t>
            </a:r>
            <a:br>
              <a:rPr lang="en-US" dirty="0"/>
            </a:br>
            <a:r>
              <a:rPr lang="en-US" u="sng" dirty="0"/>
              <a:t>Reality Check</a:t>
            </a:r>
          </a:p>
        </p:txBody>
      </p:sp>
      <p:sp>
        <p:nvSpPr>
          <p:cNvPr id="3" name="Content Placeholder 2"/>
          <p:cNvSpPr>
            <a:spLocks noGrp="1"/>
          </p:cNvSpPr>
          <p:nvPr>
            <p:ph sz="half" idx="1"/>
          </p:nvPr>
        </p:nvSpPr>
        <p:spPr>
          <a:xfrm>
            <a:off x="457200" y="1765300"/>
            <a:ext cx="4038600" cy="4525963"/>
          </a:xfrm>
        </p:spPr>
        <p:txBody>
          <a:bodyPr>
            <a:normAutofit fontScale="92500" lnSpcReduction="10000"/>
          </a:bodyPr>
          <a:lstStyle/>
          <a:p>
            <a:pPr marL="0" indent="0">
              <a:buNone/>
            </a:pPr>
            <a:r>
              <a:rPr lang="en-US" dirty="0"/>
              <a:t>Regarding the nature of human suffering:</a:t>
            </a:r>
          </a:p>
          <a:p>
            <a:pPr>
              <a:buFont typeface="Wingdings" charset="2"/>
              <a:buChar char="ü"/>
            </a:pPr>
            <a:r>
              <a:rPr lang="en-US" dirty="0"/>
              <a:t>Evolutionary context </a:t>
            </a:r>
          </a:p>
          <a:p>
            <a:pPr>
              <a:buFont typeface="Wingdings" charset="2"/>
              <a:buChar char="ü"/>
            </a:pPr>
            <a:r>
              <a:rPr lang="en-US" dirty="0"/>
              <a:t>Our brains &amp; bodies </a:t>
            </a:r>
          </a:p>
          <a:p>
            <a:pPr>
              <a:buFont typeface="Wingdings" charset="2"/>
              <a:buChar char="ü"/>
            </a:pPr>
            <a:r>
              <a:rPr lang="en-US" dirty="0"/>
              <a:t>Short &amp; vulnerable lives</a:t>
            </a:r>
          </a:p>
          <a:p>
            <a:pPr>
              <a:buFont typeface="Wingdings" charset="2"/>
              <a:buChar char="ü"/>
            </a:pPr>
            <a:r>
              <a:rPr lang="en-GB" dirty="0"/>
              <a:t>Cultural context &amp; socially constructed self</a:t>
            </a:r>
            <a:endParaRPr lang="en-US" dirty="0"/>
          </a:p>
          <a:p>
            <a:pPr marL="0" indent="0">
              <a:buNone/>
            </a:pPr>
            <a:endParaRPr lang="en-US" dirty="0"/>
          </a:p>
          <a:p>
            <a:pPr marL="0" indent="0" algn="ctr">
              <a:buNone/>
            </a:pPr>
            <a:r>
              <a:rPr lang="en-US" dirty="0"/>
              <a:t>(It’s a set up)</a:t>
            </a:r>
          </a:p>
        </p:txBody>
      </p:sp>
      <p:pic>
        <p:nvPicPr>
          <p:cNvPr id="7" name="Content Placeholder 6" descr="reality ahead.jpeg"/>
          <p:cNvPicPr>
            <a:picLocks noGrp="1" noChangeAspect="1"/>
          </p:cNvPicPr>
          <p:nvPr>
            <p:ph sz="half" idx="2"/>
          </p:nvPr>
        </p:nvPicPr>
        <p:blipFill>
          <a:blip r:embed="rId2" cstate="screen">
            <a:extLst>
              <a:ext uri="{28A0092B-C50C-407E-A947-70E740481C1C}">
                <a14:useLocalDpi xmlns:a14="http://schemas.microsoft.com/office/drawing/2010/main"/>
              </a:ext>
            </a:extLst>
          </a:blip>
          <a:srcRect t="-34510" b="-34510"/>
          <a:stretch>
            <a:fillRect/>
          </a:stretch>
        </p:blipFill>
        <p:spPr>
          <a:xfrm>
            <a:off x="4648200" y="1104778"/>
            <a:ext cx="4038600" cy="5021385"/>
          </a:xfrm>
        </p:spPr>
      </p:pic>
      <p:sp>
        <p:nvSpPr>
          <p:cNvPr id="8" name="TextBox 7"/>
          <p:cNvSpPr txBox="1"/>
          <p:nvPr/>
        </p:nvSpPr>
        <p:spPr>
          <a:xfrm>
            <a:off x="2716520" y="3228332"/>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87132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86197D16-FE75-4A0E-A0C9-28C0F04A4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a:extLst>
              <a:ext uri="{FF2B5EF4-FFF2-40B4-BE49-F238E27FC236}">
                <a16:creationId xmlns:a16="http://schemas.microsoft.com/office/drawing/2014/main" id="{FA8FCEC6-4B30-4FF2-8B32-504BEAEA3A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screen">
            <a:extLst>
              <a:ext uri="{28A0092B-C50C-407E-A947-70E740481C1C}">
                <a14:useLocalDpi xmlns:a14="http://schemas.microsoft.com/office/drawing/2010/main"/>
              </a:ext>
            </a:extLst>
          </a:blip>
          <a:srcRect t="45716" b="9820"/>
          <a:stretch>
            <a:fillRect/>
          </a:stretch>
        </p:blipFill>
        <p:spPr>
          <a:xfrm>
            <a:off x="0" y="3808676"/>
            <a:ext cx="9144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p:cNvSpPr>
            <a:spLocks noGrp="1"/>
          </p:cNvSpPr>
          <p:nvPr>
            <p:ph type="ctrTitle"/>
          </p:nvPr>
        </p:nvSpPr>
        <p:spPr>
          <a:xfrm>
            <a:off x="227098" y="1061658"/>
            <a:ext cx="8689804" cy="3364576"/>
          </a:xfrm>
        </p:spPr>
        <p:txBody>
          <a:bodyPr anchor="ctr">
            <a:normAutofit fontScale="90000"/>
          </a:bodyPr>
          <a:lstStyle/>
          <a:p>
            <a:pPr algn="l">
              <a:lnSpc>
                <a:spcPct val="90000"/>
              </a:lnSpc>
            </a:pPr>
            <a:r>
              <a:rPr lang="en-US" sz="4800" dirty="0">
                <a:latin typeface="Century Gothic" charset="0"/>
                <a:ea typeface="Century Gothic" charset="0"/>
                <a:cs typeface="Century Gothic" charset="0"/>
              </a:rPr>
              <a:t>Fierce Compassion Materials</a:t>
            </a:r>
            <a:br>
              <a:rPr lang="en-US" sz="4800" dirty="0">
                <a:latin typeface="Century Gothic" charset="0"/>
                <a:ea typeface="Century Gothic" charset="0"/>
                <a:cs typeface="Century Gothic" charset="0"/>
              </a:rPr>
            </a:br>
            <a:r>
              <a:rPr lang="en-US" sz="4800" dirty="0">
                <a:latin typeface="Century Gothic" charset="0"/>
                <a:ea typeface="Century Gothic" charset="0"/>
                <a:cs typeface="Century Gothic" charset="0"/>
              </a:rPr>
              <a:t>for Research and Implementation </a:t>
            </a:r>
            <a:r>
              <a:rPr lang="mr-IN" sz="4800" dirty="0">
                <a:latin typeface="Century Gothic" charset="0"/>
                <a:ea typeface="Century Gothic" charset="0"/>
                <a:cs typeface="Century Gothic" charset="0"/>
              </a:rPr>
              <a:t>–</a:t>
            </a:r>
            <a:br>
              <a:rPr lang="en-US" sz="4800" dirty="0">
                <a:latin typeface="Century Gothic" charset="0"/>
                <a:ea typeface="Century Gothic" charset="0"/>
                <a:cs typeface="Century Gothic" charset="0"/>
              </a:rPr>
            </a:br>
            <a:r>
              <a:rPr lang="en-US" sz="4800" dirty="0">
                <a:latin typeface="Century Gothic" charset="0"/>
                <a:ea typeface="Century Gothic" charset="0"/>
                <a:cs typeface="Century Gothic" charset="0"/>
              </a:rPr>
              <a:t>Text: 845-664-1498</a:t>
            </a:r>
            <a:br>
              <a:rPr lang="en-US" sz="4800" dirty="0">
                <a:latin typeface="Century Gothic" charset="0"/>
                <a:ea typeface="Century Gothic" charset="0"/>
                <a:cs typeface="Century Gothic" charset="0"/>
              </a:rPr>
            </a:br>
            <a:r>
              <a:rPr lang="en-US" sz="4800" dirty="0">
                <a:latin typeface="Century Gothic" charset="0"/>
                <a:ea typeface="Century Gothic" charset="0"/>
                <a:cs typeface="Century Gothic" charset="0"/>
              </a:rPr>
              <a:t>Email: </a:t>
            </a:r>
            <a:r>
              <a:rPr lang="en-US" sz="4800" dirty="0" err="1">
                <a:latin typeface="Century Gothic" charset="0"/>
                <a:ea typeface="Century Gothic" charset="0"/>
                <a:cs typeface="Century Gothic" charset="0"/>
              </a:rPr>
              <a:t>VIP@mindfulcompassion.com</a:t>
            </a:r>
            <a:br>
              <a:rPr lang="en-US" sz="4800" dirty="0"/>
            </a:br>
            <a:br>
              <a:rPr lang="en-US" sz="2700" dirty="0"/>
            </a:br>
            <a:br>
              <a:rPr lang="en-US" sz="4800" dirty="0">
                <a:solidFill>
                  <a:srgbClr val="FFFFFF"/>
                </a:solidFill>
              </a:rPr>
            </a:br>
            <a:endParaRPr lang="en-US" sz="4800" dirty="0">
              <a:solidFill>
                <a:schemeClr val="tx1">
                  <a:lumMod val="95000"/>
                </a:schemeClr>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7503" y="4966267"/>
            <a:ext cx="1886497" cy="1886497"/>
          </a:xfrm>
          <a:prstGeom prst="rect">
            <a:avLst/>
          </a:prstGeom>
        </p:spPr>
      </p:pic>
    </p:spTree>
    <p:extLst>
      <p:ext uri="{BB962C8B-B14F-4D97-AF65-F5344CB8AC3E}">
        <p14:creationId xmlns:p14="http://schemas.microsoft.com/office/powerpoint/2010/main" val="68725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26"/>
            <a:ext cx="4211157"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0578" y="802955"/>
            <a:ext cx="3733482" cy="1454051"/>
          </a:xfrm>
        </p:spPr>
        <p:txBody>
          <a:bodyPr>
            <a:normAutofit/>
          </a:bodyPr>
          <a:lstStyle/>
          <a:p>
            <a:r>
              <a:rPr lang="en-US" dirty="0">
                <a:solidFill>
                  <a:srgbClr val="000000"/>
                </a:solidFill>
                <a:ea typeface="Bangla MN" charset="0"/>
                <a:cs typeface="Bangla MN" charset="0"/>
              </a:rPr>
              <a:t>CFT Philosophy</a:t>
            </a:r>
          </a:p>
        </p:txBody>
      </p:sp>
      <p:sp>
        <p:nvSpPr>
          <p:cNvPr id="16"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375032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Heart">
            <a:extLst>
              <a:ext uri="{FF2B5EF4-FFF2-40B4-BE49-F238E27FC236}">
                <a16:creationId xmlns:a16="http://schemas.microsoft.com/office/drawing/2014/main" id="{CC27A322-F865-40D4-A91A-878F21F47AC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22011" y="2065912"/>
            <a:ext cx="2746374" cy="2746374"/>
          </a:xfrm>
          <a:prstGeom prst="rect">
            <a:avLst/>
          </a:prstGeom>
        </p:spPr>
      </p:pic>
      <p:sp>
        <p:nvSpPr>
          <p:cNvPr id="3" name="Content Placeholder 2"/>
          <p:cNvSpPr>
            <a:spLocks noGrp="1"/>
          </p:cNvSpPr>
          <p:nvPr>
            <p:ph idx="1"/>
          </p:nvPr>
        </p:nvSpPr>
        <p:spPr>
          <a:xfrm>
            <a:off x="4567930" y="2421682"/>
            <a:ext cx="4049128" cy="4041111"/>
          </a:xfrm>
        </p:spPr>
        <p:txBody>
          <a:bodyPr anchor="ctr">
            <a:normAutofit fontScale="92500" lnSpcReduction="20000"/>
          </a:bodyPr>
          <a:lstStyle/>
          <a:p>
            <a:pPr marL="0" indent="0">
              <a:lnSpc>
                <a:spcPct val="90000"/>
              </a:lnSpc>
              <a:buNone/>
            </a:pPr>
            <a:r>
              <a:rPr lang="en-GB" sz="2000" dirty="0">
                <a:solidFill>
                  <a:srgbClr val="000000"/>
                </a:solidFill>
                <a:latin typeface="+mj-lt"/>
                <a:ea typeface="Bangla MN" charset="0"/>
                <a:cs typeface="Bangla MN" charset="0"/>
              </a:rPr>
              <a:t>We all </a:t>
            </a:r>
            <a:r>
              <a:rPr lang="en-GB" sz="2000" i="1" dirty="0">
                <a:solidFill>
                  <a:srgbClr val="000000"/>
                </a:solidFill>
                <a:latin typeface="+mj-lt"/>
                <a:ea typeface="Bangla MN" charset="0"/>
                <a:cs typeface="Bangla MN" charset="0"/>
              </a:rPr>
              <a:t>just find ourselves</a:t>
            </a:r>
            <a:r>
              <a:rPr lang="en-GB" sz="2000" dirty="0">
                <a:solidFill>
                  <a:srgbClr val="000000"/>
                </a:solidFill>
                <a:latin typeface="+mj-lt"/>
                <a:ea typeface="Bangla MN" charset="0"/>
                <a:cs typeface="Bangla MN" charset="0"/>
              </a:rPr>
              <a:t> here with a brain, emotions &amp; sense of self we did not choose &amp; are left to figure out</a:t>
            </a:r>
            <a:endParaRPr lang="en-US" sz="2000" dirty="0">
              <a:solidFill>
                <a:srgbClr val="000000"/>
              </a:solidFill>
              <a:latin typeface="+mj-lt"/>
              <a:ea typeface="Bangla MN" charset="0"/>
              <a:cs typeface="Bangla MN" charset="0"/>
            </a:endParaRPr>
          </a:p>
          <a:p>
            <a:pPr marL="0" indent="0">
              <a:lnSpc>
                <a:spcPct val="90000"/>
              </a:lnSpc>
              <a:buNone/>
            </a:pPr>
            <a:endParaRPr lang="en-GB" sz="2000" dirty="0">
              <a:solidFill>
                <a:srgbClr val="000000"/>
              </a:solidFill>
              <a:latin typeface="+mj-lt"/>
              <a:ea typeface="Bangla MN" charset="0"/>
              <a:cs typeface="Bangla MN" charset="0"/>
            </a:endParaRPr>
          </a:p>
          <a:p>
            <a:pPr marL="0" indent="0">
              <a:lnSpc>
                <a:spcPct val="90000"/>
              </a:lnSpc>
              <a:buNone/>
            </a:pPr>
            <a:r>
              <a:rPr lang="en-GB" sz="2000" dirty="0">
                <a:solidFill>
                  <a:srgbClr val="000000"/>
                </a:solidFill>
                <a:latin typeface="+mj-lt"/>
                <a:ea typeface="Bangla MN" charset="0"/>
                <a:cs typeface="Bangla MN" charset="0"/>
              </a:rPr>
              <a:t>Life involves dealing with tragedies, inequity and suffering.</a:t>
            </a:r>
          </a:p>
          <a:p>
            <a:pPr marL="0" indent="0">
              <a:lnSpc>
                <a:spcPct val="90000"/>
              </a:lnSpc>
              <a:buNone/>
            </a:pPr>
            <a:endParaRPr lang="en-GB" sz="2000" dirty="0">
              <a:solidFill>
                <a:srgbClr val="000000"/>
              </a:solidFill>
              <a:latin typeface="+mj-lt"/>
              <a:ea typeface="Bangla MN" charset="0"/>
              <a:cs typeface="Bangla MN" charset="0"/>
            </a:endParaRPr>
          </a:p>
          <a:p>
            <a:pPr marL="0" indent="0">
              <a:lnSpc>
                <a:spcPct val="90000"/>
              </a:lnSpc>
              <a:buNone/>
            </a:pPr>
            <a:r>
              <a:rPr lang="en-GB" sz="2000" dirty="0">
                <a:solidFill>
                  <a:srgbClr val="000000"/>
                </a:solidFill>
                <a:latin typeface="+mj-lt"/>
                <a:ea typeface="Bangla MN" charset="0"/>
                <a:cs typeface="Bangla MN" charset="0"/>
              </a:rPr>
              <a:t>People do the best they can and we can do better</a:t>
            </a:r>
            <a:endParaRPr lang="en-US" sz="2000" dirty="0">
              <a:solidFill>
                <a:srgbClr val="000000"/>
              </a:solidFill>
              <a:latin typeface="+mj-lt"/>
              <a:ea typeface="Bangla MN" charset="0"/>
              <a:cs typeface="Bangla MN" charset="0"/>
            </a:endParaRPr>
          </a:p>
          <a:p>
            <a:pPr marL="0" indent="0">
              <a:lnSpc>
                <a:spcPct val="90000"/>
              </a:lnSpc>
              <a:buNone/>
            </a:pPr>
            <a:endParaRPr lang="en-GB" sz="2000" i="1" dirty="0">
              <a:solidFill>
                <a:srgbClr val="000000"/>
              </a:solidFill>
              <a:latin typeface="+mj-lt"/>
              <a:ea typeface="Bangla MN" charset="0"/>
              <a:cs typeface="Bangla MN" charset="0"/>
            </a:endParaRPr>
          </a:p>
          <a:p>
            <a:pPr marL="0" indent="0">
              <a:lnSpc>
                <a:spcPct val="90000"/>
              </a:lnSpc>
              <a:buNone/>
            </a:pPr>
            <a:r>
              <a:rPr lang="en-GB" sz="2000" b="1" i="1" dirty="0">
                <a:solidFill>
                  <a:srgbClr val="000000"/>
                </a:solidFill>
                <a:latin typeface="+mj-lt"/>
                <a:ea typeface="Bangla MN" charset="0"/>
                <a:cs typeface="Bangla MN" charset="0"/>
              </a:rPr>
              <a:t>So much in life that cause our suffering is not of our design, not our choice </a:t>
            </a:r>
            <a:r>
              <a:rPr lang="en-US" sz="2000" b="1" i="1" dirty="0">
                <a:solidFill>
                  <a:srgbClr val="000000"/>
                </a:solidFill>
                <a:latin typeface="+mj-lt"/>
                <a:ea typeface="Bangla MN" charset="0"/>
                <a:cs typeface="Bangla MN" charset="0"/>
              </a:rPr>
              <a:t>&amp; not our fault</a:t>
            </a:r>
          </a:p>
          <a:p>
            <a:pPr marL="0" indent="0">
              <a:lnSpc>
                <a:spcPct val="90000"/>
              </a:lnSpc>
              <a:buNone/>
            </a:pPr>
            <a:endParaRPr lang="en-US" sz="2000" b="1" i="1" dirty="0">
              <a:solidFill>
                <a:srgbClr val="000000"/>
              </a:solidFill>
              <a:latin typeface="+mj-lt"/>
              <a:ea typeface="Bangla MN" charset="0"/>
              <a:cs typeface="Bangla MN" charset="0"/>
            </a:endParaRPr>
          </a:p>
          <a:p>
            <a:pPr marL="0" indent="0">
              <a:lnSpc>
                <a:spcPct val="90000"/>
              </a:lnSpc>
              <a:buNone/>
            </a:pPr>
            <a:r>
              <a:rPr lang="en-US" sz="2000" b="1" i="1" dirty="0">
                <a:solidFill>
                  <a:srgbClr val="000000"/>
                </a:solidFill>
                <a:latin typeface="+mj-lt"/>
                <a:cs typeface="Bangla MN" pitchFamily="2" charset="0"/>
              </a:rPr>
              <a:t>However, it is our responsibility</a:t>
            </a:r>
          </a:p>
          <a:p>
            <a:pPr marL="257175" lvl="1" indent="-257175">
              <a:lnSpc>
                <a:spcPct val="90000"/>
              </a:lnSpc>
            </a:pPr>
            <a:endParaRPr lang="en-US" sz="1400" dirty="0">
              <a:solidFill>
                <a:srgbClr val="000000"/>
              </a:solidFill>
            </a:endParaRPr>
          </a:p>
        </p:txBody>
      </p:sp>
    </p:spTree>
    <p:extLst>
      <p:ext uri="{BB962C8B-B14F-4D97-AF65-F5344CB8AC3E}">
        <p14:creationId xmlns:p14="http://schemas.microsoft.com/office/powerpoint/2010/main" val="200153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AutoShape 2"/>
          <p:cNvSpPr>
            <a:spLocks/>
          </p:cNvSpPr>
          <p:nvPr/>
        </p:nvSpPr>
        <p:spPr bwMode="auto">
          <a:xfrm>
            <a:off x="1546624" y="2114550"/>
            <a:ext cx="2431256" cy="177165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solidFill>
          <a:ln w="9525" cap="flat" cmpd="sng">
            <a:solidFill>
              <a:srgbClr val="0000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spcBef>
                <a:spcPct val="0"/>
              </a:spcBef>
              <a:defRPr/>
            </a:pPr>
            <a:endParaRPr lang="en-US" sz="1350">
              <a:solidFill>
                <a:prstClr val="white"/>
              </a:solidFill>
              <a:cs typeface="Times New Roman" charset="0"/>
            </a:endParaRPr>
          </a:p>
        </p:txBody>
      </p:sp>
      <p:sp>
        <p:nvSpPr>
          <p:cNvPr id="67587" name="AutoShape 3"/>
          <p:cNvSpPr>
            <a:spLocks/>
          </p:cNvSpPr>
          <p:nvPr/>
        </p:nvSpPr>
        <p:spPr bwMode="auto">
          <a:xfrm>
            <a:off x="5219700" y="2078831"/>
            <a:ext cx="2430066" cy="1620441"/>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solidFill>
          <a:ln w="9525" cap="flat" cmpd="sng">
            <a:solidFill>
              <a:srgbClr val="0000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spcBef>
                <a:spcPct val="0"/>
              </a:spcBef>
              <a:defRPr/>
            </a:pPr>
            <a:endParaRPr lang="en-US" sz="900">
              <a:solidFill>
                <a:prstClr val="white"/>
              </a:solidFill>
              <a:cs typeface="Times New Roman" charset="0"/>
            </a:endParaRPr>
          </a:p>
        </p:txBody>
      </p:sp>
      <p:sp>
        <p:nvSpPr>
          <p:cNvPr id="67588" name="AutoShape 4"/>
          <p:cNvSpPr>
            <a:spLocks/>
          </p:cNvSpPr>
          <p:nvPr/>
        </p:nvSpPr>
        <p:spPr bwMode="auto">
          <a:xfrm>
            <a:off x="1763316" y="2402683"/>
            <a:ext cx="2000250" cy="13835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4289" tIns="34289" rIns="34289" bIns="34289"/>
          <a:lstStyle/>
          <a:p>
            <a:pPr algn="ctr">
              <a:spcBef>
                <a:spcPts val="900"/>
              </a:spcBef>
              <a:defRPr/>
            </a:pPr>
            <a:r>
              <a:rPr lang="en-US" sz="1500" dirty="0">
                <a:solidFill>
                  <a:srgbClr val="0000FF"/>
                </a:solidFill>
                <a:cs typeface="Times New Roman" charset="0"/>
              </a:rPr>
              <a:t>Incentive/resource- focused</a:t>
            </a:r>
          </a:p>
          <a:p>
            <a:pPr algn="ctr">
              <a:spcBef>
                <a:spcPts val="900"/>
              </a:spcBef>
              <a:defRPr/>
            </a:pPr>
            <a:r>
              <a:rPr lang="en-US" sz="1500" dirty="0">
                <a:solidFill>
                  <a:srgbClr val="0000FF"/>
                </a:solidFill>
                <a:cs typeface="Times New Roman" charset="0"/>
              </a:rPr>
              <a:t>Wanting, pursuing, achieving, consuming</a:t>
            </a:r>
          </a:p>
          <a:p>
            <a:pPr algn="ctr">
              <a:spcBef>
                <a:spcPts val="900"/>
              </a:spcBef>
              <a:defRPr/>
            </a:pPr>
            <a:r>
              <a:rPr lang="en-US" sz="1500" dirty="0">
                <a:solidFill>
                  <a:srgbClr val="0000FF"/>
                </a:solidFill>
                <a:cs typeface="Times New Roman" charset="0"/>
              </a:rPr>
              <a:t> Activating</a:t>
            </a:r>
            <a:endParaRPr lang="en-US" sz="1350" dirty="0">
              <a:solidFill>
                <a:srgbClr val="0000FF"/>
              </a:solidFill>
              <a:cs typeface="Times New Roman" charset="0"/>
            </a:endParaRPr>
          </a:p>
        </p:txBody>
      </p:sp>
      <p:sp>
        <p:nvSpPr>
          <p:cNvPr id="67589" name="AutoShape 5"/>
          <p:cNvSpPr>
            <a:spLocks/>
          </p:cNvSpPr>
          <p:nvPr/>
        </p:nvSpPr>
        <p:spPr bwMode="auto">
          <a:xfrm>
            <a:off x="5314950" y="2286001"/>
            <a:ext cx="2125266" cy="12977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4289" tIns="34289" rIns="34289" bIns="34289"/>
          <a:lstStyle/>
          <a:p>
            <a:pPr algn="ctr">
              <a:spcBef>
                <a:spcPct val="0"/>
              </a:spcBef>
              <a:defRPr/>
            </a:pPr>
            <a:r>
              <a:rPr lang="en-US" sz="1500" dirty="0" err="1">
                <a:solidFill>
                  <a:srgbClr val="008000"/>
                </a:solidFill>
                <a:cs typeface="Times New Roman" charset="0"/>
              </a:rPr>
              <a:t>Nonwanting</a:t>
            </a:r>
            <a:r>
              <a:rPr lang="en-US" sz="1500" dirty="0">
                <a:solidFill>
                  <a:srgbClr val="008000"/>
                </a:solidFill>
                <a:cs typeface="Times New Roman" charset="0"/>
              </a:rPr>
              <a:t>/</a:t>
            </a:r>
          </a:p>
          <a:p>
            <a:pPr algn="ctr">
              <a:spcBef>
                <a:spcPct val="0"/>
              </a:spcBef>
              <a:defRPr/>
            </a:pPr>
            <a:r>
              <a:rPr lang="en-US" sz="1500" dirty="0" err="1">
                <a:solidFill>
                  <a:srgbClr val="008000"/>
                </a:solidFill>
                <a:cs typeface="Times New Roman" charset="0"/>
              </a:rPr>
              <a:t>Affiliative</a:t>
            </a:r>
            <a:r>
              <a:rPr lang="en-US" sz="1500" dirty="0">
                <a:solidFill>
                  <a:srgbClr val="008000"/>
                </a:solidFill>
                <a:cs typeface="Times New Roman" charset="0"/>
              </a:rPr>
              <a:t> focused</a:t>
            </a:r>
          </a:p>
          <a:p>
            <a:pPr algn="ctr">
              <a:spcBef>
                <a:spcPct val="0"/>
              </a:spcBef>
              <a:defRPr/>
            </a:pPr>
            <a:endParaRPr lang="en-US" sz="1500" dirty="0">
              <a:solidFill>
                <a:srgbClr val="008000"/>
              </a:solidFill>
              <a:cs typeface="Times New Roman" charset="0"/>
            </a:endParaRPr>
          </a:p>
          <a:p>
            <a:pPr algn="ctr">
              <a:spcBef>
                <a:spcPct val="0"/>
              </a:spcBef>
              <a:defRPr/>
            </a:pPr>
            <a:r>
              <a:rPr lang="en-US" sz="1500" dirty="0">
                <a:solidFill>
                  <a:srgbClr val="008000"/>
                </a:solidFill>
                <a:cs typeface="Times New Roman" charset="0"/>
              </a:rPr>
              <a:t>Safeness, kindness</a:t>
            </a:r>
          </a:p>
          <a:p>
            <a:pPr algn="ctr">
              <a:spcBef>
                <a:spcPct val="0"/>
              </a:spcBef>
              <a:defRPr/>
            </a:pPr>
            <a:endParaRPr lang="en-US" sz="900" dirty="0">
              <a:solidFill>
                <a:srgbClr val="008000"/>
              </a:solidFill>
              <a:cs typeface="Times New Roman" charset="0"/>
            </a:endParaRPr>
          </a:p>
          <a:p>
            <a:pPr algn="ctr">
              <a:spcBef>
                <a:spcPct val="0"/>
              </a:spcBef>
              <a:defRPr/>
            </a:pPr>
            <a:r>
              <a:rPr lang="en-US" sz="1500" dirty="0">
                <a:solidFill>
                  <a:srgbClr val="008000"/>
                </a:solidFill>
                <a:cs typeface="Times New Roman" charset="0"/>
              </a:rPr>
              <a:t>Soothing</a:t>
            </a:r>
            <a:endParaRPr lang="en-US" sz="1350" dirty="0">
              <a:solidFill>
                <a:srgbClr val="008000"/>
              </a:solidFill>
              <a:cs typeface="Times New Roman" charset="0"/>
            </a:endParaRPr>
          </a:p>
        </p:txBody>
      </p:sp>
      <p:grpSp>
        <p:nvGrpSpPr>
          <p:cNvPr id="26630" name="Group 6"/>
          <p:cNvGrpSpPr>
            <a:grpSpLocks/>
          </p:cNvGrpSpPr>
          <p:nvPr/>
        </p:nvGrpSpPr>
        <p:grpSpPr bwMode="auto">
          <a:xfrm>
            <a:off x="3274219" y="3786188"/>
            <a:ext cx="2695575" cy="1757363"/>
            <a:chOff x="69850" y="1"/>
            <a:chExt cx="3594101" cy="2343150"/>
          </a:xfrm>
        </p:grpSpPr>
        <p:sp>
          <p:nvSpPr>
            <p:cNvPr id="67591" name="AutoShape 7"/>
            <p:cNvSpPr>
              <a:spLocks/>
            </p:cNvSpPr>
            <p:nvPr/>
          </p:nvSpPr>
          <p:spPr bwMode="auto">
            <a:xfrm>
              <a:off x="69850" y="1"/>
              <a:ext cx="3594101" cy="234315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solidFill>
            <a:ln w="9525" cap="flat" cmpd="sng">
              <a:solidFill>
                <a:srgbClr val="00000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30000"/>
                </a:lnSpc>
                <a:spcBef>
                  <a:spcPct val="0"/>
                </a:spcBef>
                <a:defRPr/>
              </a:pPr>
              <a:endParaRPr lang="en-US" sz="1500">
                <a:solidFill>
                  <a:prstClr val="white"/>
                </a:solidFill>
                <a:cs typeface="Times New Roman" charset="0"/>
              </a:endParaRPr>
            </a:p>
          </p:txBody>
        </p:sp>
        <p:sp>
          <p:nvSpPr>
            <p:cNvPr id="67592" name="AutoShape 8"/>
            <p:cNvSpPr>
              <a:spLocks/>
            </p:cNvSpPr>
            <p:nvPr/>
          </p:nvSpPr>
          <p:spPr bwMode="auto">
            <a:xfrm>
              <a:off x="571615" y="379413"/>
              <a:ext cx="2528886" cy="1562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spcBef>
                  <a:spcPct val="0"/>
                </a:spcBef>
                <a:defRPr/>
              </a:pPr>
              <a:r>
                <a:rPr lang="en-US" sz="1500" dirty="0">
                  <a:solidFill>
                    <a:srgbClr val="C00000"/>
                  </a:solidFill>
                  <a:cs typeface="Times New Roman" charset="0"/>
                </a:rPr>
                <a:t>Threat-focused </a:t>
              </a:r>
              <a:endParaRPr lang="en-US" sz="1200" dirty="0">
                <a:solidFill>
                  <a:srgbClr val="C00000"/>
                </a:solidFill>
                <a:cs typeface="Times New Roman" charset="0"/>
              </a:endParaRPr>
            </a:p>
            <a:p>
              <a:pPr algn="ctr">
                <a:spcBef>
                  <a:spcPct val="0"/>
                </a:spcBef>
                <a:defRPr/>
              </a:pPr>
              <a:r>
                <a:rPr lang="en-US" sz="1500" dirty="0">
                  <a:solidFill>
                    <a:srgbClr val="C00000"/>
                  </a:solidFill>
                  <a:cs typeface="Times New Roman" charset="0"/>
                </a:rPr>
                <a:t>Protection and</a:t>
              </a:r>
            </a:p>
            <a:p>
              <a:pPr algn="ctr">
                <a:lnSpc>
                  <a:spcPct val="130000"/>
                </a:lnSpc>
                <a:spcBef>
                  <a:spcPct val="0"/>
                </a:spcBef>
                <a:defRPr/>
              </a:pPr>
              <a:r>
                <a:rPr lang="en-US" sz="1500" dirty="0">
                  <a:solidFill>
                    <a:srgbClr val="C00000"/>
                  </a:solidFill>
                  <a:cs typeface="Times New Roman" charset="0"/>
                </a:rPr>
                <a:t>Safety-seeking</a:t>
              </a:r>
            </a:p>
            <a:p>
              <a:pPr algn="ctr">
                <a:lnSpc>
                  <a:spcPct val="130000"/>
                </a:lnSpc>
                <a:spcBef>
                  <a:spcPct val="0"/>
                </a:spcBef>
                <a:defRPr/>
              </a:pPr>
              <a:r>
                <a:rPr lang="en-US" sz="1500" dirty="0">
                  <a:solidFill>
                    <a:srgbClr val="C00000"/>
                  </a:solidFill>
                  <a:cs typeface="Times New Roman" charset="0"/>
                </a:rPr>
                <a:t>Activating/inhibiting</a:t>
              </a:r>
              <a:endParaRPr lang="en-US" sz="1350" dirty="0">
                <a:solidFill>
                  <a:srgbClr val="C00000"/>
                </a:solidFill>
                <a:cs typeface="Times New Roman" charset="0"/>
              </a:endParaRPr>
            </a:p>
          </p:txBody>
        </p:sp>
      </p:grpSp>
      <p:sp>
        <p:nvSpPr>
          <p:cNvPr id="67593" name="Line 9"/>
          <p:cNvSpPr>
            <a:spLocks noChangeShapeType="1"/>
          </p:cNvSpPr>
          <p:nvPr/>
        </p:nvSpPr>
        <p:spPr bwMode="auto">
          <a:xfrm>
            <a:off x="4086226" y="3051572"/>
            <a:ext cx="1084660" cy="0"/>
          </a:xfrm>
          <a:prstGeom prst="line">
            <a:avLst/>
          </a:prstGeom>
          <a:noFill/>
          <a:ln w="38100" cap="flat" cmpd="sng">
            <a:solidFill>
              <a:schemeClr val="tx1"/>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42900">
              <a:spcBef>
                <a:spcPct val="0"/>
              </a:spcBef>
              <a:defRPr/>
            </a:pPr>
            <a:endParaRPr lang="en-US" sz="900">
              <a:solidFill>
                <a:prstClr val="white"/>
              </a:solidFill>
              <a:cs typeface="Helvetica" charset="0"/>
              <a:sym typeface="Helvetica" charset="0"/>
            </a:endParaRPr>
          </a:p>
        </p:txBody>
      </p:sp>
      <p:sp>
        <p:nvSpPr>
          <p:cNvPr id="67594" name="Line 10"/>
          <p:cNvSpPr>
            <a:spLocks noChangeShapeType="1"/>
          </p:cNvSpPr>
          <p:nvPr/>
        </p:nvSpPr>
        <p:spPr bwMode="auto">
          <a:xfrm flipH="1">
            <a:off x="4031457" y="2781300"/>
            <a:ext cx="1026319" cy="0"/>
          </a:xfrm>
          <a:prstGeom prst="line">
            <a:avLst/>
          </a:prstGeom>
          <a:noFill/>
          <a:ln w="38100" cap="flat" cmpd="sng">
            <a:solidFill>
              <a:schemeClr val="tx1"/>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42900">
              <a:spcBef>
                <a:spcPct val="0"/>
              </a:spcBef>
              <a:defRPr/>
            </a:pPr>
            <a:endParaRPr lang="en-US" sz="900">
              <a:solidFill>
                <a:prstClr val="white"/>
              </a:solidFill>
              <a:cs typeface="Helvetica" charset="0"/>
              <a:sym typeface="Helvetica" charset="0"/>
            </a:endParaRPr>
          </a:p>
        </p:txBody>
      </p:sp>
      <p:sp>
        <p:nvSpPr>
          <p:cNvPr id="67595" name="Line 11"/>
          <p:cNvSpPr>
            <a:spLocks noChangeShapeType="1"/>
          </p:cNvSpPr>
          <p:nvPr/>
        </p:nvSpPr>
        <p:spPr bwMode="auto">
          <a:xfrm>
            <a:off x="2896792" y="3968354"/>
            <a:ext cx="377428" cy="379809"/>
          </a:xfrm>
          <a:prstGeom prst="line">
            <a:avLst/>
          </a:prstGeom>
          <a:noFill/>
          <a:ln w="38100" cap="flat" cmpd="sng">
            <a:solidFill>
              <a:schemeClr val="tx1"/>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42900">
              <a:spcBef>
                <a:spcPct val="0"/>
              </a:spcBef>
              <a:defRPr/>
            </a:pPr>
            <a:endParaRPr lang="en-US" sz="900">
              <a:solidFill>
                <a:prstClr val="white"/>
              </a:solidFill>
              <a:cs typeface="Helvetica" charset="0"/>
              <a:sym typeface="Helvetica" charset="0"/>
            </a:endParaRPr>
          </a:p>
        </p:txBody>
      </p:sp>
      <p:sp>
        <p:nvSpPr>
          <p:cNvPr id="67596" name="Line 12"/>
          <p:cNvSpPr>
            <a:spLocks noChangeShapeType="1"/>
          </p:cNvSpPr>
          <p:nvPr/>
        </p:nvSpPr>
        <p:spPr bwMode="auto">
          <a:xfrm flipH="1" flipV="1">
            <a:off x="3107533" y="3914776"/>
            <a:ext cx="269081" cy="270272"/>
          </a:xfrm>
          <a:prstGeom prst="line">
            <a:avLst/>
          </a:prstGeom>
          <a:noFill/>
          <a:ln w="38100" cap="flat" cmpd="sng">
            <a:solidFill>
              <a:schemeClr val="tx1"/>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42900">
              <a:spcBef>
                <a:spcPct val="0"/>
              </a:spcBef>
              <a:defRPr/>
            </a:pPr>
            <a:endParaRPr lang="en-US" sz="900">
              <a:solidFill>
                <a:prstClr val="white"/>
              </a:solidFill>
              <a:cs typeface="Helvetica" charset="0"/>
              <a:sym typeface="Helvetica" charset="0"/>
            </a:endParaRPr>
          </a:p>
        </p:txBody>
      </p:sp>
      <p:sp>
        <p:nvSpPr>
          <p:cNvPr id="67597" name="Line 13"/>
          <p:cNvSpPr>
            <a:spLocks noChangeShapeType="1"/>
          </p:cNvSpPr>
          <p:nvPr/>
        </p:nvSpPr>
        <p:spPr bwMode="auto">
          <a:xfrm flipH="1">
            <a:off x="5812631" y="3699274"/>
            <a:ext cx="377429" cy="431006"/>
          </a:xfrm>
          <a:prstGeom prst="line">
            <a:avLst/>
          </a:prstGeom>
          <a:noFill/>
          <a:ln w="38100" cap="flat" cmpd="sng">
            <a:solidFill>
              <a:schemeClr val="tx1"/>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42900">
              <a:spcBef>
                <a:spcPct val="0"/>
              </a:spcBef>
              <a:defRPr/>
            </a:pPr>
            <a:endParaRPr lang="en-US" sz="900">
              <a:solidFill>
                <a:prstClr val="white"/>
              </a:solidFill>
              <a:cs typeface="Helvetica" charset="0"/>
              <a:sym typeface="Helvetica" charset="0"/>
            </a:endParaRPr>
          </a:p>
        </p:txBody>
      </p:sp>
      <p:sp>
        <p:nvSpPr>
          <p:cNvPr id="67598" name="Line 14"/>
          <p:cNvSpPr>
            <a:spLocks noChangeShapeType="1"/>
          </p:cNvSpPr>
          <p:nvPr/>
        </p:nvSpPr>
        <p:spPr bwMode="auto">
          <a:xfrm flipV="1">
            <a:off x="5651897" y="3671889"/>
            <a:ext cx="270272" cy="269081"/>
          </a:xfrm>
          <a:prstGeom prst="line">
            <a:avLst/>
          </a:prstGeom>
          <a:noFill/>
          <a:ln w="38100" cap="flat" cmpd="sng">
            <a:solidFill>
              <a:schemeClr val="tx1"/>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42900">
              <a:spcBef>
                <a:spcPct val="0"/>
              </a:spcBef>
              <a:defRPr/>
            </a:pPr>
            <a:endParaRPr lang="en-US" sz="900">
              <a:solidFill>
                <a:prstClr val="white"/>
              </a:solidFill>
              <a:cs typeface="Helvetica" charset="0"/>
              <a:sym typeface="Helvetica" charset="0"/>
            </a:endParaRPr>
          </a:p>
        </p:txBody>
      </p:sp>
      <p:sp>
        <p:nvSpPr>
          <p:cNvPr id="67599" name="AutoShape 15"/>
          <p:cNvSpPr>
            <a:spLocks/>
          </p:cNvSpPr>
          <p:nvPr/>
        </p:nvSpPr>
        <p:spPr bwMode="auto">
          <a:xfrm>
            <a:off x="3429000" y="5543551"/>
            <a:ext cx="2538413" cy="2607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4289" tIns="34289" rIns="34289" bIns="34289"/>
          <a:lstStyle/>
          <a:p>
            <a:pPr algn="ctr">
              <a:spcBef>
                <a:spcPts val="750"/>
              </a:spcBef>
              <a:defRPr/>
            </a:pPr>
            <a:r>
              <a:rPr lang="en-US" sz="1350" dirty="0">
                <a:solidFill>
                  <a:prstClr val="white"/>
                </a:solidFill>
                <a:cs typeface="Times New Roman" charset="0"/>
              </a:rPr>
              <a:t>Angry, anxious, disgusted</a:t>
            </a:r>
          </a:p>
        </p:txBody>
      </p:sp>
      <p:sp>
        <p:nvSpPr>
          <p:cNvPr id="67600" name="AutoShape 16"/>
          <p:cNvSpPr>
            <a:spLocks/>
          </p:cNvSpPr>
          <p:nvPr/>
        </p:nvSpPr>
        <p:spPr bwMode="auto">
          <a:xfrm>
            <a:off x="1600201" y="1828800"/>
            <a:ext cx="2213372" cy="233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4289" tIns="34289" rIns="34289" bIns="34289"/>
          <a:lstStyle/>
          <a:p>
            <a:pPr algn="ctr">
              <a:spcBef>
                <a:spcPts val="750"/>
              </a:spcBef>
              <a:defRPr/>
            </a:pPr>
            <a:r>
              <a:rPr lang="en-US" sz="1350" dirty="0">
                <a:solidFill>
                  <a:prstClr val="white"/>
                </a:solidFill>
                <a:cs typeface="Times New Roman" charset="0"/>
              </a:rPr>
              <a:t>Driven, excited, vitality</a:t>
            </a:r>
          </a:p>
        </p:txBody>
      </p:sp>
      <p:sp>
        <p:nvSpPr>
          <p:cNvPr id="67601" name="AutoShape 17"/>
          <p:cNvSpPr>
            <a:spLocks/>
          </p:cNvSpPr>
          <p:nvPr/>
        </p:nvSpPr>
        <p:spPr bwMode="auto">
          <a:xfrm>
            <a:off x="5086350" y="1771651"/>
            <a:ext cx="2672954" cy="2607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4289" tIns="34289" rIns="34289" bIns="34289"/>
          <a:lstStyle/>
          <a:p>
            <a:pPr algn="ctr">
              <a:spcBef>
                <a:spcPts val="750"/>
              </a:spcBef>
              <a:defRPr/>
            </a:pPr>
            <a:r>
              <a:rPr lang="en-US" sz="1350" dirty="0">
                <a:solidFill>
                  <a:prstClr val="white"/>
                </a:solidFill>
                <a:cs typeface="Times New Roman" charset="0"/>
              </a:rPr>
              <a:t>Content, safe, connected</a:t>
            </a:r>
          </a:p>
        </p:txBody>
      </p:sp>
      <p:sp>
        <p:nvSpPr>
          <p:cNvPr id="3" name="Title 2"/>
          <p:cNvSpPr>
            <a:spLocks noGrp="1"/>
          </p:cNvSpPr>
          <p:nvPr>
            <p:ph type="title"/>
          </p:nvPr>
        </p:nvSpPr>
        <p:spPr>
          <a:xfrm>
            <a:off x="738553" y="1063229"/>
            <a:ext cx="7833947" cy="455565"/>
          </a:xfrm>
        </p:spPr>
        <p:txBody>
          <a:bodyPr>
            <a:noAutofit/>
          </a:bodyPr>
          <a:lstStyle/>
          <a:p>
            <a:pPr algn="ctr"/>
            <a:r>
              <a:rPr lang="en-US" sz="2700" dirty="0">
                <a:latin typeface="Bangla MN" panose="02000500020000000000" pitchFamily="2" charset="0"/>
                <a:cs typeface="Bangla MN" panose="02000500020000000000" pitchFamily="2" charset="0"/>
              </a:rPr>
              <a:t>Types of affect regulation systems</a:t>
            </a:r>
          </a:p>
        </p:txBody>
      </p:sp>
    </p:spTree>
    <p:extLst>
      <p:ext uri="{BB962C8B-B14F-4D97-AF65-F5344CB8AC3E}">
        <p14:creationId xmlns:p14="http://schemas.microsoft.com/office/powerpoint/2010/main" val="170171826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ocial soothing primates.jpg"/>
          <p:cNvPicPr>
            <a:picLocks noGrp="1" noChangeAspect="1"/>
          </p:cNvPicPr>
          <p:nvPr>
            <p:ph idx="1"/>
          </p:nvPr>
        </p:nvPicPr>
        <p:blipFill>
          <a:blip r:embed="rId2" cstate="screen">
            <a:extLst>
              <a:ext uri="{28A0092B-C50C-407E-A947-70E740481C1C}">
                <a14:useLocalDpi xmlns:a14="http://schemas.microsoft.com/office/drawing/2010/main"/>
              </a:ext>
            </a:extLst>
          </a:blip>
          <a:srcRect l="-5617" r="-5617"/>
          <a:stretch>
            <a:fillRect/>
          </a:stretch>
        </p:blipFill>
        <p:spPr>
          <a:xfrm>
            <a:off x="457200" y="577342"/>
            <a:ext cx="8229600" cy="5548821"/>
          </a:xfrm>
        </p:spPr>
      </p:pic>
    </p:spTree>
    <p:extLst>
      <p:ext uri="{BB962C8B-B14F-4D97-AF65-F5344CB8AC3E}">
        <p14:creationId xmlns:p14="http://schemas.microsoft.com/office/powerpoint/2010/main" val="1408950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mpassion apes.jpg"/>
          <p:cNvPicPr>
            <a:picLocks noGrp="1" noChangeAspect="1"/>
          </p:cNvPicPr>
          <p:nvPr>
            <p:ph idx="1"/>
          </p:nvPr>
        </p:nvPicPr>
        <p:blipFill>
          <a:blip r:embed="rId2" cstate="screen">
            <a:extLst>
              <a:ext uri="{28A0092B-C50C-407E-A947-70E740481C1C}">
                <a14:useLocalDpi xmlns:a14="http://schemas.microsoft.com/office/drawing/2010/main"/>
              </a:ext>
            </a:extLst>
          </a:blip>
          <a:srcRect l="-40145" r="-40145"/>
          <a:stretch>
            <a:fillRect/>
          </a:stretch>
        </p:blipFill>
        <p:spPr>
          <a:xfrm>
            <a:off x="-849743" y="331282"/>
            <a:ext cx="10771142" cy="5923713"/>
          </a:xfrm>
        </p:spPr>
      </p:pic>
    </p:spTree>
    <p:extLst>
      <p:ext uri="{BB962C8B-B14F-4D97-AF65-F5344CB8AC3E}">
        <p14:creationId xmlns:p14="http://schemas.microsoft.com/office/powerpoint/2010/main" val="2068916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ma and cub snuggle.jpg"/>
          <p:cNvPicPr>
            <a:picLocks noGrp="1" noChangeAspect="1"/>
          </p:cNvPicPr>
          <p:nvPr>
            <p:ph sz="half" idx="1"/>
          </p:nvPr>
        </p:nvPicPr>
        <p:blipFill>
          <a:blip r:embed="rId2" cstate="screen">
            <a:extLst>
              <a:ext uri="{28A0092B-C50C-407E-A947-70E740481C1C}">
                <a14:useLocalDpi xmlns:a14="http://schemas.microsoft.com/office/drawing/2010/main"/>
              </a:ext>
            </a:extLst>
          </a:blip>
          <a:srcRect l="-10008" r="-10008"/>
          <a:stretch>
            <a:fillRect/>
          </a:stretch>
        </p:blipFill>
        <p:spPr>
          <a:xfrm>
            <a:off x="457200" y="635000"/>
            <a:ext cx="4038600" cy="5491163"/>
          </a:xfrm>
        </p:spPr>
      </p:pic>
      <p:pic>
        <p:nvPicPr>
          <p:cNvPr id="13" name="Content Placeholder 12" descr="mama bear and cubs.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8200" y="635000"/>
            <a:ext cx="4038600" cy="5491163"/>
          </a:xfrm>
        </p:spPr>
      </p:pic>
    </p:spTree>
    <p:extLst>
      <p:ext uri="{BB962C8B-B14F-4D97-AF65-F5344CB8AC3E}">
        <p14:creationId xmlns:p14="http://schemas.microsoft.com/office/powerpoint/2010/main" val="218974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1399591" y="975355"/>
            <a:ext cx="6662058" cy="4996544"/>
          </a:xfrm>
        </p:spPr>
      </p:pic>
    </p:spTree>
    <p:extLst>
      <p:ext uri="{BB962C8B-B14F-4D97-AF65-F5344CB8AC3E}">
        <p14:creationId xmlns:p14="http://schemas.microsoft.com/office/powerpoint/2010/main" val="1666866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EE24E4-BF06-4B7B-9231-764627483AE7}"/>
              </a:ext>
            </a:extLst>
          </p:cNvPr>
          <p:cNvPicPr>
            <a:picLocks noChangeAspect="1"/>
          </p:cNvPicPr>
          <p:nvPr/>
        </p:nvPicPr>
        <p:blipFill>
          <a:blip r:embed="rId2"/>
          <a:stretch>
            <a:fillRect/>
          </a:stretch>
        </p:blipFill>
        <p:spPr>
          <a:xfrm>
            <a:off x="1246909" y="857250"/>
            <a:ext cx="6795655" cy="5143500"/>
          </a:xfrm>
          <a:prstGeom prst="rect">
            <a:avLst/>
          </a:prstGeom>
        </p:spPr>
      </p:pic>
    </p:spTree>
    <p:extLst>
      <p:ext uri="{BB962C8B-B14F-4D97-AF65-F5344CB8AC3E}">
        <p14:creationId xmlns:p14="http://schemas.microsoft.com/office/powerpoint/2010/main" val="252596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31231" y="470331"/>
            <a:ext cx="4524829" cy="6033105"/>
          </a:xfrm>
          <a:prstGeom prst="rect">
            <a:avLst/>
          </a:prstGeom>
        </p:spPr>
      </p:pic>
    </p:spTree>
    <p:extLst>
      <p:ext uri="{BB962C8B-B14F-4D97-AF65-F5344CB8AC3E}">
        <p14:creationId xmlns:p14="http://schemas.microsoft.com/office/powerpoint/2010/main" val="18440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5895" y="975743"/>
            <a:ext cx="4887576" cy="5112235"/>
          </a:xfrm>
          <a:prstGeom prst="rect">
            <a:avLst/>
          </a:prstGeom>
        </p:spPr>
      </p:pic>
    </p:spTree>
    <p:extLst>
      <p:ext uri="{BB962C8B-B14F-4D97-AF65-F5344CB8AC3E}">
        <p14:creationId xmlns:p14="http://schemas.microsoft.com/office/powerpoint/2010/main" val="227836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appy hug and kiss.jpg"/>
          <p:cNvPicPr>
            <a:picLocks noGrp="1" noChangeAspect="1"/>
          </p:cNvPicPr>
          <p:nvPr>
            <p:ph idx="1"/>
          </p:nvPr>
        </p:nvPicPr>
        <p:blipFill>
          <a:blip r:embed="rId2" cstate="screen">
            <a:extLst>
              <a:ext uri="{28A0092B-C50C-407E-A947-70E740481C1C}">
                <a14:useLocalDpi xmlns:a14="http://schemas.microsoft.com/office/drawing/2010/main"/>
              </a:ext>
            </a:extLst>
          </a:blip>
          <a:srcRect l="-4348" r="-4348"/>
          <a:stretch>
            <a:fillRect/>
          </a:stretch>
        </p:blipFill>
        <p:spPr>
          <a:xfrm>
            <a:off x="457200" y="824912"/>
            <a:ext cx="8229600" cy="5047482"/>
          </a:xfrm>
        </p:spPr>
      </p:pic>
    </p:spTree>
    <p:extLst>
      <p:ext uri="{BB962C8B-B14F-4D97-AF65-F5344CB8AC3E}">
        <p14:creationId xmlns:p14="http://schemas.microsoft.com/office/powerpoint/2010/main" val="1109393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3557" y="723306"/>
            <a:ext cx="4112077" cy="5304234"/>
          </a:xfrm>
          <a:prstGeom prst="rect">
            <a:avLst/>
          </a:prstGeom>
        </p:spPr>
      </p:pic>
      <p:pic>
        <p:nvPicPr>
          <p:cNvPr id="3" name="Emblem_of_Bhutan.sv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1909" y="4518166"/>
            <a:ext cx="1509373" cy="1509374"/>
          </a:xfrm>
          <a:prstGeom prst="rect">
            <a:avLst/>
          </a:prstGeom>
          <a:ln w="12700">
            <a:miter lim="400000"/>
          </a:ln>
        </p:spPr>
      </p:pic>
      <p:pic>
        <p:nvPicPr>
          <p:cNvPr id="4" name="Emblem_of_Bhutan.sv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7908" y="4518165"/>
            <a:ext cx="1509373" cy="1509374"/>
          </a:xfrm>
          <a:prstGeom prst="rect">
            <a:avLst/>
          </a:prstGeom>
          <a:ln w="12700">
            <a:miter lim="400000"/>
          </a:ln>
        </p:spPr>
      </p:pic>
    </p:spTree>
    <p:extLst>
      <p:ext uri="{BB962C8B-B14F-4D97-AF65-F5344CB8AC3E}">
        <p14:creationId xmlns:p14="http://schemas.microsoft.com/office/powerpoint/2010/main" val="973292462"/>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eople compssion.jpeg"/>
          <p:cNvPicPr>
            <a:picLocks noGrp="1" noChangeAspect="1"/>
          </p:cNvPicPr>
          <p:nvPr>
            <p:ph idx="1"/>
          </p:nvPr>
        </p:nvPicPr>
        <p:blipFill>
          <a:blip r:embed="rId2" cstate="screen">
            <a:extLst>
              <a:ext uri="{28A0092B-C50C-407E-A947-70E740481C1C}">
                <a14:useLocalDpi xmlns:a14="http://schemas.microsoft.com/office/drawing/2010/main"/>
              </a:ext>
            </a:extLst>
          </a:blip>
          <a:srcRect l="-2649" r="-2649"/>
          <a:stretch>
            <a:fillRect/>
          </a:stretch>
        </p:blipFill>
        <p:spPr>
          <a:xfrm>
            <a:off x="457200" y="925286"/>
            <a:ext cx="8229600" cy="5200877"/>
          </a:xfrm>
        </p:spPr>
      </p:pic>
    </p:spTree>
    <p:extLst>
      <p:ext uri="{BB962C8B-B14F-4D97-AF65-F5344CB8AC3E}">
        <p14:creationId xmlns:p14="http://schemas.microsoft.com/office/powerpoint/2010/main" val="1237734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ievingchildrenap-crop-600x338.jpg"/>
          <p:cNvPicPr>
            <a:picLocks noGrp="1" noChangeAspect="1"/>
          </p:cNvPicPr>
          <p:nvPr>
            <p:ph idx="1"/>
          </p:nvPr>
        </p:nvPicPr>
        <p:blipFill>
          <a:blip r:embed="rId2" cstate="screen">
            <a:extLst>
              <a:ext uri="{28A0092B-C50C-407E-A947-70E740481C1C}">
                <a14:useLocalDpi xmlns:a14="http://schemas.microsoft.com/office/drawing/2010/main"/>
              </a:ext>
            </a:extLst>
          </a:blip>
          <a:srcRect t="-10556" b="-10556"/>
          <a:stretch>
            <a:fillRect/>
          </a:stretch>
        </p:blipFill>
        <p:spPr>
          <a:xfrm>
            <a:off x="457200" y="511360"/>
            <a:ext cx="8229600" cy="5614803"/>
          </a:xfrm>
        </p:spPr>
      </p:pic>
    </p:spTree>
    <p:extLst>
      <p:ext uri="{BB962C8B-B14F-4D97-AF65-F5344CB8AC3E}">
        <p14:creationId xmlns:p14="http://schemas.microsoft.com/office/powerpoint/2010/main" val="1115850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ieving 2.jpg"/>
          <p:cNvPicPr>
            <a:picLocks noGrp="1" noChangeAspect="1"/>
          </p:cNvPicPr>
          <p:nvPr>
            <p:ph idx="1"/>
          </p:nvPr>
        </p:nvPicPr>
        <p:blipFill>
          <a:blip r:embed="rId2" cstate="screen">
            <a:extLst>
              <a:ext uri="{28A0092B-C50C-407E-A947-70E740481C1C}">
                <a14:useLocalDpi xmlns:a14="http://schemas.microsoft.com/office/drawing/2010/main"/>
              </a:ext>
            </a:extLst>
          </a:blip>
          <a:srcRect l="-4488" r="-4488"/>
          <a:stretch>
            <a:fillRect/>
          </a:stretch>
        </p:blipFill>
        <p:spPr>
          <a:xfrm>
            <a:off x="457200" y="494866"/>
            <a:ext cx="8229600" cy="5938376"/>
          </a:xfrm>
        </p:spPr>
      </p:pic>
    </p:spTree>
    <p:extLst>
      <p:ext uri="{BB962C8B-B14F-4D97-AF65-F5344CB8AC3E}">
        <p14:creationId xmlns:p14="http://schemas.microsoft.com/office/powerpoint/2010/main" val="1496674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3" name="Picture 3" descr="Picture 3"/>
          <p:cNvPicPr>
            <a:picLocks noChangeAspect="1"/>
          </p:cNvPicPr>
          <p:nvPr/>
        </p:nvPicPr>
        <p:blipFill>
          <a:blip r:embed="rId2"/>
          <a:stretch>
            <a:fillRect/>
          </a:stretch>
        </p:blipFill>
        <p:spPr>
          <a:xfrm>
            <a:off x="900114" y="692150"/>
            <a:ext cx="2879725" cy="3024189"/>
          </a:xfrm>
          <a:prstGeom prst="rect">
            <a:avLst/>
          </a:prstGeom>
          <a:ln w="12700">
            <a:miter lim="400000"/>
          </a:ln>
        </p:spPr>
      </p:pic>
      <p:pic>
        <p:nvPicPr>
          <p:cNvPr id="624" name="Picture 8" descr="Picture 8"/>
          <p:cNvPicPr>
            <a:picLocks noChangeAspect="1"/>
          </p:cNvPicPr>
          <p:nvPr/>
        </p:nvPicPr>
        <p:blipFill>
          <a:blip r:embed="rId3"/>
          <a:stretch>
            <a:fillRect/>
          </a:stretch>
        </p:blipFill>
        <p:spPr>
          <a:xfrm>
            <a:off x="5292726" y="765175"/>
            <a:ext cx="2951164" cy="3024189"/>
          </a:xfrm>
          <a:prstGeom prst="rect">
            <a:avLst/>
          </a:prstGeom>
          <a:ln w="12700">
            <a:miter lim="400000"/>
          </a:ln>
        </p:spPr>
      </p:pic>
      <p:sp>
        <p:nvSpPr>
          <p:cNvPr id="625" name="Line 6"/>
          <p:cNvSpPr/>
          <p:nvPr/>
        </p:nvSpPr>
        <p:spPr>
          <a:xfrm>
            <a:off x="4121150" y="2133599"/>
            <a:ext cx="863601" cy="2"/>
          </a:xfrm>
          <a:prstGeom prst="line">
            <a:avLst/>
          </a:prstGeom>
          <a:ln w="57150">
            <a:solidFill>
              <a:srgbClr val="2C3438"/>
            </a:solidFill>
            <a:tailEnd type="triangle"/>
          </a:ln>
        </p:spPr>
        <p:txBody>
          <a:bodyPr lIns="32145" tIns="32145" rIns="32145" bIns="32145"/>
          <a:lstStyle/>
          <a:p>
            <a:pPr algn="ctr" defTabSz="410751" hangingPunct="0">
              <a:defRPr>
                <a:solidFill>
                  <a:srgbClr val="073E86"/>
                </a:solidFill>
              </a:defRPr>
            </a:pPr>
            <a:endParaRPr sz="2812" i="1" kern="0">
              <a:solidFill>
                <a:srgbClr val="073E86"/>
              </a:solidFill>
              <a:effectLst>
                <a:outerShdw blurRad="25400" dist="12700" dir="5400000" rotWithShape="0">
                  <a:srgbClr val="FFFFFF"/>
                </a:outerShdw>
              </a:effectLst>
              <a:latin typeface="Helvetica Neue"/>
              <a:ea typeface="Helvetica Neue"/>
              <a:cs typeface="Helvetica Neue"/>
              <a:sym typeface="Helvetica Neue"/>
            </a:endParaRPr>
          </a:p>
        </p:txBody>
      </p:sp>
      <p:sp>
        <p:nvSpPr>
          <p:cNvPr id="626" name="Line 7"/>
          <p:cNvSpPr/>
          <p:nvPr/>
        </p:nvSpPr>
        <p:spPr>
          <a:xfrm flipH="1">
            <a:off x="6408737" y="4278312"/>
            <a:ext cx="719139" cy="1008063"/>
          </a:xfrm>
          <a:prstGeom prst="line">
            <a:avLst/>
          </a:prstGeom>
          <a:ln w="57150">
            <a:solidFill>
              <a:srgbClr val="2C3438"/>
            </a:solidFill>
            <a:tailEnd type="triangle"/>
          </a:ln>
        </p:spPr>
        <p:txBody>
          <a:bodyPr lIns="32145" tIns="32145" rIns="32145" bIns="32145"/>
          <a:lstStyle/>
          <a:p>
            <a:pPr algn="ctr" defTabSz="410751" hangingPunct="0">
              <a:defRPr>
                <a:solidFill>
                  <a:srgbClr val="073E86"/>
                </a:solidFill>
              </a:defRPr>
            </a:pPr>
            <a:endParaRPr sz="2812" i="1" kern="0">
              <a:solidFill>
                <a:srgbClr val="073E86"/>
              </a:solidFill>
              <a:effectLst>
                <a:outerShdw blurRad="25400" dist="12700" dir="5400000" rotWithShape="0">
                  <a:srgbClr val="FFFFFF"/>
                </a:outerShdw>
              </a:effectLst>
              <a:latin typeface="Helvetica Neue"/>
              <a:ea typeface="Helvetica Neue"/>
              <a:cs typeface="Helvetica Neue"/>
              <a:sym typeface="Helvetica Neue"/>
            </a:endParaRPr>
          </a:p>
        </p:txBody>
      </p:sp>
      <p:pic>
        <p:nvPicPr>
          <p:cNvPr id="627" name="Picture 1" descr="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86176" y="4278313"/>
            <a:ext cx="2008189" cy="2008189"/>
          </a:xfrm>
          <a:prstGeom prst="rect">
            <a:avLst/>
          </a:prstGeom>
          <a:ln w="12700">
            <a:miter lim="400000"/>
          </a:ln>
        </p:spPr>
      </p:pic>
    </p:spTree>
    <p:extLst>
      <p:ext uri="{BB962C8B-B14F-4D97-AF65-F5344CB8AC3E}">
        <p14:creationId xmlns:p14="http://schemas.microsoft.com/office/powerpoint/2010/main" val="201639244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623"/>
                                        </p:tgtEl>
                                        <p:attrNameLst>
                                          <p:attrName>style.visibility</p:attrName>
                                        </p:attrNameLst>
                                      </p:cBhvr>
                                      <p:to>
                                        <p:strVal val="visible"/>
                                      </p:to>
                                    </p:set>
                                    <p:animEffect transition="in" filter="dissolve">
                                      <p:cBhvr>
                                        <p:cTn id="7" dur="500"/>
                                        <p:tgtEl>
                                          <p:spTgt spid="6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625"/>
                                        </p:tgtEl>
                                        <p:attrNameLst>
                                          <p:attrName>style.visibility</p:attrName>
                                        </p:attrNameLst>
                                      </p:cBhvr>
                                      <p:to>
                                        <p:strVal val="visible"/>
                                      </p:to>
                                    </p:set>
                                    <p:animEffect transition="in" filter="dissolve">
                                      <p:cBhvr>
                                        <p:cTn id="12" dur="500"/>
                                        <p:tgtEl>
                                          <p:spTgt spid="62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624"/>
                                        </p:tgtEl>
                                        <p:attrNameLst>
                                          <p:attrName>style.visibility</p:attrName>
                                        </p:attrNameLst>
                                      </p:cBhvr>
                                      <p:to>
                                        <p:strVal val="visible"/>
                                      </p:to>
                                    </p:set>
                                    <p:animEffect transition="in" filter="dissolve">
                                      <p:cBhvr>
                                        <p:cTn id="17" dur="500"/>
                                        <p:tgtEl>
                                          <p:spTgt spid="6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626"/>
                                        </p:tgtEl>
                                        <p:attrNameLst>
                                          <p:attrName>style.visibility</p:attrName>
                                        </p:attrNameLst>
                                      </p:cBhvr>
                                      <p:to>
                                        <p:strVal val="visible"/>
                                      </p:to>
                                    </p:set>
                                    <p:animEffect transition="in" filter="dissolve">
                                      <p:cBhvr>
                                        <p:cTn id="22" dur="500"/>
                                        <p:tgtEl>
                                          <p:spTgt spid="62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0" nodeType="clickEffect">
                                  <p:stCondLst>
                                    <p:cond delay="0"/>
                                  </p:stCondLst>
                                  <p:iterate>
                                    <p:tmAbs val="0"/>
                                  </p:iterate>
                                  <p:childTnLst>
                                    <p:set>
                                      <p:cBhvr>
                                        <p:cTn id="26" fill="hold"/>
                                        <p:tgtEl>
                                          <p:spTgt spid="627"/>
                                        </p:tgtEl>
                                        <p:attrNameLst>
                                          <p:attrName>style.visibility</p:attrName>
                                        </p:attrNameLst>
                                      </p:cBhvr>
                                      <p:to>
                                        <p:strVal val="visible"/>
                                      </p:to>
                                    </p:set>
                                    <p:animEffect transition="in" filter="dissolve">
                                      <p:cBhvr>
                                        <p:cTn id="27" dur="500"/>
                                        <p:tgtEl>
                                          <p:spTgt spid="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 grpId="0" animBg="1" advAuto="0"/>
      <p:bldP spid="624" grpId="0" animBg="1" advAuto="0"/>
      <p:bldP spid="625" grpId="0" animBg="1" advAuto="0"/>
      <p:bldP spid="626" grpId="0" animBg="1" advAuto="0"/>
      <p:bldP spid="627"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Title 1"/>
          <p:cNvSpPr>
            <a:spLocks noGrp="1"/>
          </p:cNvSpPr>
          <p:nvPr>
            <p:ph type="title" idx="4294967295"/>
          </p:nvPr>
        </p:nvSpPr>
        <p:spPr>
          <a:xfrm>
            <a:off x="468313" y="254546"/>
            <a:ext cx="8229602" cy="1143001"/>
          </a:xfrm>
          <a:prstGeom prst="rect">
            <a:avLst/>
          </a:prstGeom>
          <a:effectLst/>
        </p:spPr>
        <p:txBody>
          <a:bodyPr>
            <a:normAutofit/>
          </a:bodyPr>
          <a:lstStyle>
            <a:lvl1pPr>
              <a:lnSpc>
                <a:spcPct val="100000"/>
              </a:lnSpc>
              <a:defRPr sz="4500" spc="0">
                <a:solidFill>
                  <a:srgbClr val="073E86"/>
                </a:solidFill>
                <a:effectLst>
                  <a:outerShdw blurRad="12700" dist="12700" dir="16200000" rotWithShape="0">
                    <a:srgbClr val="000000">
                      <a:alpha val="50000"/>
                    </a:srgbClr>
                  </a:outerShdw>
                </a:effectLst>
                <a:latin typeface="Hoefler Text"/>
                <a:ea typeface="Hoefler Text"/>
                <a:cs typeface="Hoefler Text"/>
                <a:sym typeface="Hoefler Text"/>
              </a:defRPr>
            </a:lvl1pPr>
          </a:lstStyle>
          <a:p>
            <a:r>
              <a:rPr sz="2400" dirty="0">
                <a:solidFill>
                  <a:schemeClr val="bg2">
                    <a:lumMod val="20000"/>
                    <a:lumOff val="80000"/>
                  </a:schemeClr>
                </a:solidFill>
              </a:rPr>
              <a:t>Safeness -connecting and the parasympathetic system: The Vagus Nerve</a:t>
            </a:r>
          </a:p>
        </p:txBody>
      </p:sp>
      <p:sp>
        <p:nvSpPr>
          <p:cNvPr id="684" name="Content Placeholder 2"/>
          <p:cNvSpPr>
            <a:spLocks noGrp="1"/>
          </p:cNvSpPr>
          <p:nvPr>
            <p:ph type="body" sz="half" idx="4294967295"/>
          </p:nvPr>
        </p:nvSpPr>
        <p:spPr>
          <a:xfrm>
            <a:off x="5549900" y="1417639"/>
            <a:ext cx="3148014" cy="4492626"/>
          </a:xfrm>
          <a:prstGeom prst="rect">
            <a:avLst/>
          </a:prstGeom>
        </p:spPr>
        <p:txBody>
          <a:bodyPr>
            <a:normAutofit fontScale="85000" lnSpcReduction="20000"/>
          </a:bodyPr>
          <a:lstStyle/>
          <a:p>
            <a:pPr>
              <a:lnSpc>
                <a:spcPct val="90000"/>
              </a:lnSpc>
              <a:buBlip>
                <a:blip r:embed="rId3"/>
              </a:buBlip>
              <a:defRPr sz="3400" i="0">
                <a:solidFill>
                  <a:srgbClr val="073E86"/>
                </a:solidFill>
                <a:effectLst>
                  <a:outerShdw blurRad="38100" dist="38100" dir="2700000" rotWithShape="0">
                    <a:srgbClr val="000000"/>
                  </a:outerShdw>
                </a:effectLst>
              </a:defRPr>
            </a:pPr>
            <a:r>
              <a:rPr dirty="0">
                <a:solidFill>
                  <a:schemeClr val="tx1">
                    <a:lumMod val="20000"/>
                    <a:lumOff val="80000"/>
                  </a:schemeClr>
                </a:solidFill>
              </a:rPr>
              <a:t>PNS influence on heart rate – slows beat down during outbreath</a:t>
            </a:r>
          </a:p>
          <a:p>
            <a:pPr>
              <a:lnSpc>
                <a:spcPct val="90000"/>
              </a:lnSpc>
              <a:buBlip>
                <a:blip r:embed="rId3"/>
              </a:buBlip>
              <a:defRPr sz="3400" i="0">
                <a:solidFill>
                  <a:srgbClr val="073E86"/>
                </a:solidFill>
                <a:effectLst>
                  <a:outerShdw blurRad="38100" dist="38100" dir="2700000" rotWithShape="0">
                    <a:srgbClr val="000000"/>
                  </a:outerShdw>
                </a:effectLst>
              </a:defRPr>
            </a:pPr>
            <a:r>
              <a:rPr dirty="0">
                <a:solidFill>
                  <a:schemeClr val="tx1">
                    <a:lumMod val="20000"/>
                    <a:lumOff val="80000"/>
                  </a:schemeClr>
                </a:solidFill>
              </a:rPr>
              <a:t>Associated with affiliation, tend &amp; befriend, general positive emotional tone</a:t>
            </a:r>
          </a:p>
          <a:p>
            <a:pPr>
              <a:lnSpc>
                <a:spcPct val="90000"/>
              </a:lnSpc>
              <a:buBlip>
                <a:blip r:embed="rId3"/>
              </a:buBlip>
              <a:defRPr sz="3400" i="0">
                <a:solidFill>
                  <a:srgbClr val="073E86"/>
                </a:solidFill>
                <a:effectLst>
                  <a:outerShdw blurRad="38100" dist="38100" dir="2700000" rotWithShape="0">
                    <a:srgbClr val="000000"/>
                  </a:outerShdw>
                </a:effectLst>
              </a:defRPr>
            </a:pPr>
            <a:r>
              <a:rPr dirty="0">
                <a:solidFill>
                  <a:schemeClr val="tx1">
                    <a:lumMod val="20000"/>
                    <a:lumOff val="80000"/>
                  </a:schemeClr>
                </a:solidFill>
              </a:rPr>
              <a:t>Sensitive to safeness</a:t>
            </a:r>
          </a:p>
        </p:txBody>
      </p:sp>
      <p:pic>
        <p:nvPicPr>
          <p:cNvPr id="685" name="Picture 6" descr="Picture 6"/>
          <p:cNvPicPr>
            <a:picLocks noChangeAspect="1"/>
          </p:cNvPicPr>
          <p:nvPr/>
        </p:nvPicPr>
        <p:blipFill>
          <a:blip r:embed="rId4"/>
          <a:stretch>
            <a:fillRect/>
          </a:stretch>
        </p:blipFill>
        <p:spPr>
          <a:xfrm>
            <a:off x="694230" y="1417639"/>
            <a:ext cx="4688564" cy="4720058"/>
          </a:xfrm>
          <a:prstGeom prst="rect">
            <a:avLst/>
          </a:prstGeom>
          <a:ln w="12700">
            <a:miter lim="400000"/>
          </a:ln>
        </p:spPr>
      </p:pic>
    </p:spTree>
    <p:extLst>
      <p:ext uri="{BB962C8B-B14F-4D97-AF65-F5344CB8AC3E}">
        <p14:creationId xmlns:p14="http://schemas.microsoft.com/office/powerpoint/2010/main" val="68457036"/>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685"/>
                                        </p:tgtEl>
                                        <p:attrNameLst>
                                          <p:attrName>style.visibility</p:attrName>
                                        </p:attrNameLst>
                                      </p:cBhvr>
                                      <p:to>
                                        <p:strVal val="visible"/>
                                      </p:to>
                                    </p:set>
                                    <p:animEffect transition="in" filter="dissolve">
                                      <p:cBhvr>
                                        <p:cTn id="7" dur="500"/>
                                        <p:tgtEl>
                                          <p:spTgt spid="68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684">
                                            <p:bg/>
                                          </p:spTgt>
                                        </p:tgtEl>
                                        <p:attrNameLst>
                                          <p:attrName>style.visibility</p:attrName>
                                        </p:attrNameLst>
                                      </p:cBhvr>
                                      <p:to>
                                        <p:strVal val="visible"/>
                                      </p:to>
                                    </p:set>
                                    <p:animEffect transition="in" filter="dissolve">
                                      <p:cBhvr>
                                        <p:cTn id="12" dur="500"/>
                                        <p:tgtEl>
                                          <p:spTgt spid="684">
                                            <p:bg/>
                                          </p:spTgt>
                                        </p:tgtEl>
                                      </p:cBhvr>
                                    </p:animEffect>
                                  </p:childTnLst>
                                </p:cTn>
                              </p:par>
                              <p:par>
                                <p:cTn id="13" presetID="9" presetClass="entr" presetSubtype="0" fill="hold" grpId="0" nodeType="withEffect">
                                  <p:stCondLst>
                                    <p:cond delay="0"/>
                                  </p:stCondLst>
                                  <p:iterate>
                                    <p:tmAbs val="0"/>
                                  </p:iterate>
                                  <p:childTnLst>
                                    <p:set>
                                      <p:cBhvr>
                                        <p:cTn id="14" fill="hold"/>
                                        <p:tgtEl>
                                          <p:spTgt spid="684">
                                            <p:txEl>
                                              <p:pRg st="0" end="0"/>
                                            </p:txEl>
                                          </p:spTgt>
                                        </p:tgtEl>
                                        <p:attrNameLst>
                                          <p:attrName>style.visibility</p:attrName>
                                        </p:attrNameLst>
                                      </p:cBhvr>
                                      <p:to>
                                        <p:strVal val="visible"/>
                                      </p:to>
                                    </p:set>
                                    <p:animEffect transition="in" filter="dissolve">
                                      <p:cBhvr>
                                        <p:cTn id="15" dur="500"/>
                                        <p:tgtEl>
                                          <p:spTgt spid="684">
                                            <p:txEl>
                                              <p:pRg st="0" end="0"/>
                                            </p:txEl>
                                          </p:spTgt>
                                        </p:tgtEl>
                                      </p:cBhvr>
                                    </p:animEffect>
                                  </p:childTnLst>
                                </p:cTn>
                              </p:par>
                            </p:childTnLst>
                          </p:cTn>
                        </p:par>
                        <p:par>
                          <p:cTn id="16" fill="hold">
                            <p:stCondLst>
                              <p:cond delay="500"/>
                            </p:stCondLst>
                            <p:childTnLst>
                              <p:par>
                                <p:cTn id="17" presetID="9" presetClass="entr" fill="hold" grpId="0" nodeType="afterEffect">
                                  <p:stCondLst>
                                    <p:cond delay="0"/>
                                  </p:stCondLst>
                                  <p:iterate>
                                    <p:tmAbs val="0"/>
                                  </p:iterate>
                                  <p:childTnLst>
                                    <p:set>
                                      <p:cBhvr>
                                        <p:cTn id="18" fill="hold"/>
                                        <p:tgtEl>
                                          <p:spTgt spid="684">
                                            <p:txEl>
                                              <p:pRg st="1" end="1"/>
                                            </p:txEl>
                                          </p:spTgt>
                                        </p:tgtEl>
                                        <p:attrNameLst>
                                          <p:attrName>style.visibility</p:attrName>
                                        </p:attrNameLst>
                                      </p:cBhvr>
                                      <p:to>
                                        <p:strVal val="visible"/>
                                      </p:to>
                                    </p:set>
                                    <p:animEffect transition="in" filter="dissolve">
                                      <p:cBhvr>
                                        <p:cTn id="19" dur="500"/>
                                        <p:tgtEl>
                                          <p:spTgt spid="68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0" nodeType="clickEffect">
                                  <p:stCondLst>
                                    <p:cond delay="0"/>
                                  </p:stCondLst>
                                  <p:iterate>
                                    <p:tmAbs val="0"/>
                                  </p:iterate>
                                  <p:childTnLst>
                                    <p:set>
                                      <p:cBhvr>
                                        <p:cTn id="23" fill="hold"/>
                                        <p:tgtEl>
                                          <p:spTgt spid="684">
                                            <p:txEl>
                                              <p:pRg st="2" end="2"/>
                                            </p:txEl>
                                          </p:spTgt>
                                        </p:tgtEl>
                                        <p:attrNameLst>
                                          <p:attrName>style.visibility</p:attrName>
                                        </p:attrNameLst>
                                      </p:cBhvr>
                                      <p:to>
                                        <p:strVal val="visible"/>
                                      </p:to>
                                    </p:set>
                                    <p:animEffect transition="in" filter="dissolve">
                                      <p:cBhvr>
                                        <p:cTn id="24" dur="500"/>
                                        <p:tgtEl>
                                          <p:spTgt spid="6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0" build="p" bldLvl="5" animBg="1" advAuto="0"/>
      <p:bldP spid="685"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28C12-0788-EE4B-83B7-4446C12FB566}"/>
              </a:ext>
            </a:extLst>
          </p:cNvPr>
          <p:cNvSpPr>
            <a:spLocks noGrp="1"/>
          </p:cNvSpPr>
          <p:nvPr>
            <p:ph type="title"/>
          </p:nvPr>
        </p:nvSpPr>
        <p:spPr/>
        <p:txBody>
          <a:bodyPr>
            <a:normAutofit fontScale="90000"/>
          </a:bodyPr>
          <a:lstStyle/>
          <a:p>
            <a:r>
              <a:rPr lang="en-US" i="1" dirty="0" err="1"/>
              <a:t>Brahmaviharas</a:t>
            </a:r>
            <a:r>
              <a:rPr lang="en-US" dirty="0"/>
              <a:t> - </a:t>
            </a:r>
            <a:r>
              <a:rPr lang="en-US" dirty="0" err="1"/>
              <a:t>Immeasurables</a:t>
            </a:r>
            <a:endParaRPr lang="en-US" dirty="0"/>
          </a:p>
        </p:txBody>
      </p:sp>
      <p:sp>
        <p:nvSpPr>
          <p:cNvPr id="3" name="Content Placeholder 2">
            <a:extLst>
              <a:ext uri="{FF2B5EF4-FFF2-40B4-BE49-F238E27FC236}">
                <a16:creationId xmlns:a16="http://schemas.microsoft.com/office/drawing/2014/main" id="{3F550A7B-032A-1545-86C6-8FF5E36BE911}"/>
              </a:ext>
            </a:extLst>
          </p:cNvPr>
          <p:cNvSpPr>
            <a:spLocks noGrp="1"/>
          </p:cNvSpPr>
          <p:nvPr>
            <p:ph sz="half" idx="1"/>
          </p:nvPr>
        </p:nvSpPr>
        <p:spPr>
          <a:xfrm>
            <a:off x="277678" y="1987657"/>
            <a:ext cx="4294322" cy="4525963"/>
          </a:xfrm>
        </p:spPr>
        <p:txBody>
          <a:bodyPr>
            <a:normAutofit/>
          </a:bodyPr>
          <a:lstStyle/>
          <a:p>
            <a:pPr marL="457200" lvl="1" indent="0">
              <a:buNone/>
            </a:pPr>
            <a:r>
              <a:rPr lang="en-US" dirty="0">
                <a:latin typeface="+mj-lt"/>
              </a:rPr>
              <a:t>Karuna (compassion)</a:t>
            </a:r>
          </a:p>
          <a:p>
            <a:pPr marL="457200" lvl="1" indent="0">
              <a:buNone/>
            </a:pPr>
            <a:endParaRPr lang="en-US" dirty="0">
              <a:latin typeface="+mj-lt"/>
            </a:endParaRPr>
          </a:p>
          <a:p>
            <a:pPr marL="457200" lvl="1" indent="0">
              <a:buNone/>
            </a:pPr>
            <a:r>
              <a:rPr lang="en-US" dirty="0">
                <a:latin typeface="+mj-lt"/>
              </a:rPr>
              <a:t>Metta (loving-kindness)</a:t>
            </a:r>
          </a:p>
          <a:p>
            <a:pPr marL="457200" lvl="1" indent="0">
              <a:buNone/>
            </a:pPr>
            <a:endParaRPr lang="en-US" dirty="0">
              <a:latin typeface="+mj-lt"/>
            </a:endParaRPr>
          </a:p>
          <a:p>
            <a:pPr marL="457200" lvl="1" indent="0">
              <a:buNone/>
            </a:pPr>
            <a:r>
              <a:rPr lang="en-US" dirty="0" err="1">
                <a:latin typeface="+mj-lt"/>
              </a:rPr>
              <a:t>Mudita</a:t>
            </a:r>
            <a:r>
              <a:rPr lang="en-US" dirty="0">
                <a:latin typeface="+mj-lt"/>
              </a:rPr>
              <a:t> (sympathetic joy)</a:t>
            </a:r>
          </a:p>
          <a:p>
            <a:pPr marL="457200" lvl="1" indent="0">
              <a:buNone/>
            </a:pPr>
            <a:endParaRPr lang="en-US" dirty="0">
              <a:latin typeface="+mj-lt"/>
            </a:endParaRPr>
          </a:p>
          <a:p>
            <a:pPr marL="457200" lvl="1" indent="0">
              <a:buNone/>
            </a:pPr>
            <a:r>
              <a:rPr lang="en-US" dirty="0" err="1">
                <a:latin typeface="+mj-lt"/>
              </a:rPr>
              <a:t>Upeekha</a:t>
            </a:r>
            <a:r>
              <a:rPr lang="en-US" dirty="0">
                <a:latin typeface="+mj-lt"/>
              </a:rPr>
              <a:t> (equanimity) </a:t>
            </a:r>
          </a:p>
        </p:txBody>
      </p:sp>
      <p:pic>
        <p:nvPicPr>
          <p:cNvPr id="5" name="Content Placeholder 4">
            <a:extLst>
              <a:ext uri="{FF2B5EF4-FFF2-40B4-BE49-F238E27FC236}">
                <a16:creationId xmlns:a16="http://schemas.microsoft.com/office/drawing/2014/main" id="{3D86EC5F-E513-1E4B-97D1-CF02A37C7624}"/>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572000" y="2096689"/>
            <a:ext cx="4038600" cy="3223018"/>
          </a:xfrm>
          <a:prstGeom prst="rect">
            <a:avLst/>
          </a:prstGeom>
        </p:spPr>
      </p:pic>
    </p:spTree>
    <p:extLst>
      <p:ext uri="{BB962C8B-B14F-4D97-AF65-F5344CB8AC3E}">
        <p14:creationId xmlns:p14="http://schemas.microsoft.com/office/powerpoint/2010/main" val="2075572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26"/>
          <p:cNvSpPr txBox="1">
            <a:spLocks/>
          </p:cNvSpPr>
          <p:nvPr/>
        </p:nvSpPr>
        <p:spPr>
          <a:xfrm>
            <a:off x="0" y="595285"/>
            <a:ext cx="8485276" cy="379735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marL="4826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1pPr>
            <a:lvl2pPr marL="9652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2pPr>
            <a:lvl3pPr marL="14478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3pPr>
            <a:lvl4pPr marL="19304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4pPr>
            <a:lvl5pPr marL="24130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5pPr>
            <a:lvl6pPr marL="28956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6pPr>
            <a:lvl7pPr marL="33782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7pPr>
            <a:lvl8pPr marL="38608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8pPr>
            <a:lvl9pPr marL="43434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9pPr>
          </a:lstStyle>
          <a:p>
            <a:pPr marL="0" indent="673066" algn="just">
              <a:buSzTx/>
              <a:buNone/>
              <a:defRPr sz="1800">
                <a:uFillTx/>
              </a:defRPr>
            </a:pPr>
            <a:endParaRPr lang="en-US" sz="2000" dirty="0">
              <a:solidFill>
                <a:schemeClr val="bg2">
                  <a:lumMod val="50000"/>
                </a:schemeClr>
              </a:solidFill>
              <a:uFill>
                <a:solidFill>
                  <a:srgbClr val="FFFFFF"/>
                </a:solidFill>
              </a:uFill>
              <a:latin typeface="Hoefler Text" charset="0"/>
              <a:ea typeface="Hoefler Text" charset="0"/>
              <a:cs typeface="Hoefler Text" charset="0"/>
            </a:endParaRPr>
          </a:p>
          <a:p>
            <a:pPr marL="673066" indent="0" algn="ctr">
              <a:buNone/>
              <a:defRPr sz="1800">
                <a:uFillTx/>
              </a:defRPr>
            </a:pPr>
            <a:r>
              <a:rPr lang="en-US" sz="3200" dirty="0">
                <a:solidFill>
                  <a:schemeClr val="tx1"/>
                </a:solidFill>
                <a:effectLst/>
                <a:uFill>
                  <a:solidFill>
                    <a:srgbClr val="FFFFFF"/>
                  </a:solidFill>
                </a:uFill>
                <a:latin typeface="Hoefler Text" charset="0"/>
                <a:ea typeface="Hoefler Text" charset="0"/>
                <a:cs typeface="Hoefler Text" charset="0"/>
              </a:rPr>
              <a:t>The arising motivational imperative, known as </a:t>
            </a:r>
            <a:r>
              <a:rPr lang="en-US" sz="3200" dirty="0" err="1">
                <a:solidFill>
                  <a:schemeClr val="tx1"/>
                </a:solidFill>
                <a:effectLst/>
                <a:uFill>
                  <a:solidFill>
                    <a:srgbClr val="FFFFFF"/>
                  </a:solidFill>
                </a:uFill>
                <a:latin typeface="Hoefler Text" charset="0"/>
                <a:ea typeface="Hoefler Text" charset="0"/>
                <a:cs typeface="Hoefler Text" charset="0"/>
              </a:rPr>
              <a:t>bodhicitta</a:t>
            </a:r>
            <a:r>
              <a:rPr lang="en-US" sz="3200" dirty="0">
                <a:solidFill>
                  <a:schemeClr val="tx1"/>
                </a:solidFill>
                <a:effectLst/>
                <a:uFill>
                  <a:solidFill>
                    <a:srgbClr val="FFFFFF"/>
                  </a:solidFill>
                </a:uFill>
                <a:latin typeface="Hoefler Text" charset="0"/>
                <a:ea typeface="Hoefler Text" charset="0"/>
                <a:cs typeface="Hoefler Text" charset="0"/>
              </a:rPr>
              <a:t> (awakened heart) is a major foundation of Buddhist practice.</a:t>
            </a:r>
          </a:p>
        </p:txBody>
      </p:sp>
      <p:sp>
        <p:nvSpPr>
          <p:cNvPr id="5" name="TextBox 4"/>
          <p:cNvSpPr txBox="1"/>
          <p:nvPr/>
        </p:nvSpPr>
        <p:spPr>
          <a:xfrm flipH="1">
            <a:off x="154983" y="876138"/>
            <a:ext cx="8880528" cy="7214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4219" dirty="0">
                <a:latin typeface="+mj-lt"/>
                <a:ea typeface="Hoefler Text" charset="0"/>
                <a:cs typeface="Hoefler Text" charset="0"/>
              </a:rPr>
              <a:t>The Awakening Heart</a:t>
            </a:r>
            <a:endParaRPr lang="en-US" sz="4219" dirty="0">
              <a:effectLst>
                <a:outerShdw blurRad="25400" dist="12700" dir="5400000" rotWithShape="0">
                  <a:srgbClr val="FFFFFF"/>
                </a:outerShdw>
              </a:effectLst>
              <a:latin typeface="+mj-lt"/>
              <a:ea typeface="Hoefler Text" charset="0"/>
              <a:cs typeface="Hoefler Text" charset="0"/>
              <a:sym typeface="Hoefler Text"/>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7111" y="3920848"/>
            <a:ext cx="7096869" cy="2500801"/>
          </a:xfrm>
          <a:prstGeom prst="rect">
            <a:avLst/>
          </a:prstGeom>
        </p:spPr>
      </p:pic>
    </p:spTree>
    <p:extLst>
      <p:ext uri="{BB962C8B-B14F-4D97-AF65-F5344CB8AC3E}">
        <p14:creationId xmlns:p14="http://schemas.microsoft.com/office/powerpoint/2010/main" val="4253683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3501405" y="1166812"/>
            <a:ext cx="5043041" cy="468138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normAutofit/>
          </a:bodyPr>
          <a:lstStyle>
            <a:lvl1pPr marL="4826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1pPr>
            <a:lvl2pPr marL="9652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2pPr>
            <a:lvl3pPr marL="14478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3pPr>
            <a:lvl4pPr marL="19304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4pPr>
            <a:lvl5pPr marL="24130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5pPr>
            <a:lvl6pPr marL="28956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6pPr>
            <a:lvl7pPr marL="33782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7pPr>
            <a:lvl8pPr marL="38608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8pPr>
            <a:lvl9pPr marL="43434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9pPr>
          </a:lstStyle>
          <a:p>
            <a:pPr>
              <a:lnSpc>
                <a:spcPct val="80000"/>
              </a:lnSpc>
            </a:pPr>
            <a:endParaRPr lang="en-US" sz="4400" i="0" kern="0" dirty="0">
              <a:solidFill>
                <a:srgbClr val="073D86"/>
              </a:solidFill>
              <a:effectLst/>
              <a:latin typeface="Hoefler Text" charset="0"/>
              <a:ea typeface="Hoefler Text" charset="0"/>
              <a:cs typeface="Hoefler Text" charset="0"/>
            </a:endParaRPr>
          </a:p>
          <a:p>
            <a:pPr>
              <a:lnSpc>
                <a:spcPct val="80000"/>
              </a:lnSpc>
            </a:pPr>
            <a:r>
              <a:rPr lang="en-US" sz="4400" i="0" kern="0" dirty="0">
                <a:solidFill>
                  <a:srgbClr val="073D86"/>
                </a:solidFill>
                <a:latin typeface="Hoefler Text" charset="0"/>
                <a:ea typeface="Hoefler Text" charset="0"/>
                <a:cs typeface="Hoefler Text" charset="0"/>
              </a:rPr>
              <a:t>Attachment defined as "lasting psychological connectedness between human beings.”</a:t>
            </a:r>
          </a:p>
        </p:txBody>
      </p:sp>
      <p:sp>
        <p:nvSpPr>
          <p:cNvPr id="13" name="Rectangle 2"/>
          <p:cNvSpPr txBox="1">
            <a:spLocks/>
          </p:cNvSpPr>
          <p:nvPr/>
        </p:nvSpPr>
        <p:spPr bwMode="auto">
          <a:xfrm>
            <a:off x="1134666" y="404813"/>
            <a:ext cx="6499225" cy="15240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normAutofit/>
          </a:bodyPr>
          <a:lstStyle>
            <a:lvl1pPr marL="0" marR="0" indent="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1pPr>
            <a:lvl2pPr marL="0" marR="0" indent="2286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2pPr>
            <a:lvl3pPr marL="0" marR="0" indent="4572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3pPr>
            <a:lvl4pPr marL="0" marR="0" indent="6858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4pPr>
            <a:lvl5pPr marL="0" marR="0" indent="9144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5pPr>
            <a:lvl6pPr marL="0" marR="0" indent="11430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6pPr>
            <a:lvl7pPr marL="0" marR="0" indent="13716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7pPr>
            <a:lvl8pPr marL="0" marR="0" indent="16002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8pPr>
            <a:lvl9pPr marL="0" marR="0" indent="18288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9pPr>
          </a:lstStyle>
          <a:p>
            <a:pPr defTabSz="914353">
              <a:defRPr/>
            </a:pPr>
            <a:r>
              <a:rPr lang="en-US" sz="4400" kern="0" dirty="0">
                <a:solidFill>
                  <a:srgbClr val="073D86"/>
                </a:solidFill>
                <a:latin typeface="Hoefler Text" charset="0"/>
                <a:ea typeface="Hoefler Text" charset="0"/>
                <a:cs typeface="Hoefler Text" charset="0"/>
                <a:sym typeface="Times New Roman" charset="0"/>
              </a:rPr>
              <a:t>Bowlby &amp; Ainsworth</a:t>
            </a:r>
          </a:p>
        </p:txBody>
      </p:sp>
      <p:pic>
        <p:nvPicPr>
          <p:cNvPr id="5" name="Picture 5" descr="Dr-John-Bowlb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3566" y="1928813"/>
            <a:ext cx="1543371" cy="197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1881188" y="4077107"/>
            <a:ext cx="1534418" cy="1808687"/>
          </a:xfrm>
          <a:prstGeom prst="rect">
            <a:avLst/>
          </a:prstGeom>
        </p:spPr>
      </p:pic>
    </p:spTree>
    <p:extLst>
      <p:ext uri="{BB962C8B-B14F-4D97-AF65-F5344CB8AC3E}">
        <p14:creationId xmlns:p14="http://schemas.microsoft.com/office/powerpoint/2010/main" val="19948332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3501405" y="1166812"/>
            <a:ext cx="5043041" cy="468138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noAutofit/>
          </a:bodyPr>
          <a:lstStyle>
            <a:lvl1pPr marL="4826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1pPr>
            <a:lvl2pPr marL="9652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2pPr>
            <a:lvl3pPr marL="14478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3pPr>
            <a:lvl4pPr marL="19304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4pPr>
            <a:lvl5pPr marL="24130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5pPr>
            <a:lvl6pPr marL="28956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6pPr>
            <a:lvl7pPr marL="33782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7pPr>
            <a:lvl8pPr marL="38608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8pPr>
            <a:lvl9pPr marL="43434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9pPr>
          </a:lstStyle>
          <a:p>
            <a:pPr>
              <a:lnSpc>
                <a:spcPct val="80000"/>
              </a:lnSpc>
            </a:pPr>
            <a:endParaRPr lang="en-US" sz="3200" b="1" i="0" kern="0" dirty="0">
              <a:solidFill>
                <a:srgbClr val="073D86"/>
              </a:solidFill>
              <a:effectLst/>
              <a:latin typeface="Hoefler Text" charset="0"/>
              <a:ea typeface="Hoefler Text" charset="0"/>
              <a:cs typeface="Hoefler Text" charset="0"/>
            </a:endParaRPr>
          </a:p>
          <a:p>
            <a:pPr>
              <a:lnSpc>
                <a:spcPct val="80000"/>
              </a:lnSpc>
            </a:pPr>
            <a:r>
              <a:rPr lang="en-US" altLang="en-US" sz="3200" i="0" kern="0" dirty="0">
                <a:solidFill>
                  <a:srgbClr val="073D86"/>
                </a:solidFill>
                <a:effectLst/>
                <a:latin typeface="Hoefler Text" charset="0"/>
                <a:ea typeface="Hoefler Text" charset="0"/>
                <a:cs typeface="Hoefler Text" charset="0"/>
              </a:rPr>
              <a:t>Prosocial and affiliative behaviors related to self and others that emerge from our attachment history are </a:t>
            </a:r>
            <a:r>
              <a:rPr lang="en-US" altLang="en-US" sz="3200" b="1" i="0" kern="0" dirty="0">
                <a:solidFill>
                  <a:srgbClr val="073D86"/>
                </a:solidFill>
                <a:effectLst/>
                <a:latin typeface="Hoefler Text" charset="0"/>
                <a:ea typeface="Hoefler Text" charset="0"/>
                <a:cs typeface="Hoefler Text" charset="0"/>
              </a:rPr>
              <a:t>major regulators of threat processing and functioning</a:t>
            </a:r>
            <a:endParaRPr lang="en-GB" altLang="en-US" sz="3200" b="1" i="0" kern="0" dirty="0">
              <a:solidFill>
                <a:srgbClr val="073D86"/>
              </a:solidFill>
              <a:effectLst/>
              <a:latin typeface="Hoefler Text" charset="0"/>
              <a:ea typeface="Hoefler Text" charset="0"/>
              <a:cs typeface="Hoefler Text" charset="0"/>
            </a:endParaRPr>
          </a:p>
        </p:txBody>
      </p:sp>
      <p:sp>
        <p:nvSpPr>
          <p:cNvPr id="13" name="Rectangle 2"/>
          <p:cNvSpPr txBox="1">
            <a:spLocks/>
          </p:cNvSpPr>
          <p:nvPr/>
        </p:nvSpPr>
        <p:spPr bwMode="auto">
          <a:xfrm>
            <a:off x="1134666" y="404813"/>
            <a:ext cx="6499225" cy="15240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normAutofit/>
          </a:bodyPr>
          <a:lstStyle>
            <a:lvl1pPr marL="0" marR="0" indent="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1pPr>
            <a:lvl2pPr marL="0" marR="0" indent="2286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2pPr>
            <a:lvl3pPr marL="0" marR="0" indent="4572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3pPr>
            <a:lvl4pPr marL="0" marR="0" indent="6858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4pPr>
            <a:lvl5pPr marL="0" marR="0" indent="9144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5pPr>
            <a:lvl6pPr marL="0" marR="0" indent="11430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6pPr>
            <a:lvl7pPr marL="0" marR="0" indent="13716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7pPr>
            <a:lvl8pPr marL="0" marR="0" indent="16002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8pPr>
            <a:lvl9pPr marL="0" marR="0" indent="18288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9pPr>
          </a:lstStyle>
          <a:p>
            <a:pPr defTabSz="914353">
              <a:defRPr/>
            </a:pPr>
            <a:r>
              <a:rPr lang="en-US" sz="4400" kern="0" dirty="0">
                <a:solidFill>
                  <a:srgbClr val="073D86"/>
                </a:solidFill>
                <a:latin typeface="Hoefler Text" charset="0"/>
                <a:ea typeface="Hoefler Text" charset="0"/>
                <a:cs typeface="Hoefler Text" charset="0"/>
                <a:sym typeface="Times New Roman" charset="0"/>
              </a:rPr>
              <a:t>Bowlby &amp; Ainsworth</a:t>
            </a:r>
          </a:p>
        </p:txBody>
      </p:sp>
      <p:pic>
        <p:nvPicPr>
          <p:cNvPr id="5" name="Picture 5" descr="Dr-John-Bowlb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3566" y="1928813"/>
            <a:ext cx="1543371" cy="197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1881188" y="4077107"/>
            <a:ext cx="1534418" cy="1808687"/>
          </a:xfrm>
          <a:prstGeom prst="rect">
            <a:avLst/>
          </a:prstGeom>
        </p:spPr>
      </p:pic>
    </p:spTree>
    <p:extLst>
      <p:ext uri="{BB962C8B-B14F-4D97-AF65-F5344CB8AC3E}">
        <p14:creationId xmlns:p14="http://schemas.microsoft.com/office/powerpoint/2010/main" val="6479038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3696891" y="884039"/>
            <a:ext cx="5043041" cy="468138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normAutofit/>
          </a:bodyPr>
          <a:lstStyle>
            <a:lvl1pPr marL="4826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1pPr>
            <a:lvl2pPr marL="9652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2pPr>
            <a:lvl3pPr marL="14478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3pPr>
            <a:lvl4pPr marL="19304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4pPr>
            <a:lvl5pPr marL="24130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5pPr>
            <a:lvl6pPr marL="28956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6pPr>
            <a:lvl7pPr marL="33782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7pPr>
            <a:lvl8pPr marL="38608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8pPr>
            <a:lvl9pPr marL="43434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9pPr>
          </a:lstStyle>
          <a:p>
            <a:pPr>
              <a:lnSpc>
                <a:spcPct val="80000"/>
              </a:lnSpc>
            </a:pPr>
            <a:endParaRPr lang="en-US" sz="4400" i="0" kern="0" dirty="0">
              <a:solidFill>
                <a:srgbClr val="073D86"/>
              </a:solidFill>
              <a:effectLst/>
              <a:latin typeface="Hoefler Text" charset="0"/>
              <a:ea typeface="Hoefler Text" charset="0"/>
              <a:cs typeface="Hoefler Text" charset="0"/>
            </a:endParaRPr>
          </a:p>
          <a:p>
            <a:pPr>
              <a:lnSpc>
                <a:spcPct val="80000"/>
              </a:lnSpc>
            </a:pPr>
            <a:r>
              <a:rPr lang="en-US" sz="4400" i="0" kern="0" dirty="0">
                <a:solidFill>
                  <a:srgbClr val="073D86"/>
                </a:solidFill>
                <a:effectLst/>
                <a:latin typeface="Hoefler Text" charset="0"/>
                <a:ea typeface="Hoefler Text" charset="0"/>
                <a:cs typeface="Hoefler Text" charset="0"/>
              </a:rPr>
              <a:t>Set of behaviors that involve the coordination and action of multiple instinctive systems. </a:t>
            </a:r>
          </a:p>
        </p:txBody>
      </p:sp>
      <p:sp>
        <p:nvSpPr>
          <p:cNvPr id="13" name="Rectangle 2"/>
          <p:cNvSpPr txBox="1">
            <a:spLocks/>
          </p:cNvSpPr>
          <p:nvPr/>
        </p:nvSpPr>
        <p:spPr bwMode="auto">
          <a:xfrm>
            <a:off x="1134666" y="404813"/>
            <a:ext cx="6499225" cy="15240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normAutofit/>
          </a:bodyPr>
          <a:lstStyle>
            <a:lvl1pPr marL="0" marR="0" indent="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1pPr>
            <a:lvl2pPr marL="0" marR="0" indent="2286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2pPr>
            <a:lvl3pPr marL="0" marR="0" indent="4572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3pPr>
            <a:lvl4pPr marL="0" marR="0" indent="6858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4pPr>
            <a:lvl5pPr marL="0" marR="0" indent="9144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5pPr>
            <a:lvl6pPr marL="0" marR="0" indent="11430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6pPr>
            <a:lvl7pPr marL="0" marR="0" indent="13716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7pPr>
            <a:lvl8pPr marL="0" marR="0" indent="16002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8pPr>
            <a:lvl9pPr marL="0" marR="0" indent="18288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9pPr>
          </a:lstStyle>
          <a:p>
            <a:pPr defTabSz="914353">
              <a:defRPr/>
            </a:pPr>
            <a:r>
              <a:rPr lang="en-US" sz="4400" kern="0" dirty="0">
                <a:solidFill>
                  <a:srgbClr val="073D86"/>
                </a:solidFill>
                <a:latin typeface="Hoefler Text" charset="0"/>
                <a:ea typeface="Hoefler Text" charset="0"/>
                <a:cs typeface="Hoefler Text" charset="0"/>
                <a:sym typeface="Times New Roman" charset="0"/>
              </a:rPr>
              <a:t>Bowlby &amp; Ainsworth</a:t>
            </a:r>
          </a:p>
        </p:txBody>
      </p:sp>
      <p:pic>
        <p:nvPicPr>
          <p:cNvPr id="5" name="Picture 5" descr="Dr-John-Bowlb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3566" y="1928813"/>
            <a:ext cx="1543371" cy="197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1881188" y="4077107"/>
            <a:ext cx="1534418" cy="1808687"/>
          </a:xfrm>
          <a:prstGeom prst="rect">
            <a:avLst/>
          </a:prstGeom>
        </p:spPr>
      </p:pic>
    </p:spTree>
    <p:extLst>
      <p:ext uri="{BB962C8B-B14F-4D97-AF65-F5344CB8AC3E}">
        <p14:creationId xmlns:p14="http://schemas.microsoft.com/office/powerpoint/2010/main" val="15780175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dissolve">
                                      <p:cBhvr>
                                        <p:cTn id="7" dur="500"/>
                                        <p:tgtEl>
                                          <p:spTgt spid="6">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139"/>
          <p:cNvSpPr/>
          <p:nvPr/>
        </p:nvSpPr>
        <p:spPr>
          <a:xfrm>
            <a:off x="882366" y="122789"/>
            <a:ext cx="8024042" cy="135542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normAutofit/>
          </a:bodyPr>
          <a:lstStyle>
            <a:lvl1pPr>
              <a:defRPr sz="5400" i="0">
                <a:solidFill>
                  <a:srgbClr val="43423F"/>
                </a:solidFill>
                <a:effectLst>
                  <a:outerShdw blurRad="12700" dist="12700" dir="16200000" rotWithShape="0">
                    <a:srgbClr val="000000">
                      <a:alpha val="50000"/>
                    </a:srgbClr>
                  </a:outerShdw>
                </a:effectLst>
                <a:latin typeface="Hoefler Text"/>
                <a:ea typeface="Hoefler Text"/>
                <a:cs typeface="Hoefler Text"/>
                <a:sym typeface="Hoefler Text"/>
              </a:defRPr>
            </a:lvl1pPr>
          </a:lstStyle>
          <a:p>
            <a:r>
              <a:rPr sz="2800" dirty="0">
                <a:solidFill>
                  <a:schemeClr val="bg1"/>
                </a:solidFill>
                <a:latin typeface="Century Schoolbook" charset="0"/>
                <a:ea typeface="Century Schoolbook" charset="0"/>
                <a:cs typeface="Century Schoolbook" charset="0"/>
              </a:rPr>
              <a:t>“New Circles Arise In Accordance With Need</a:t>
            </a:r>
            <a:r>
              <a:rPr lang="en-US" sz="2800" dirty="0">
                <a:solidFill>
                  <a:schemeClr val="bg1"/>
                </a:solidFill>
                <a:latin typeface="Century Schoolbook" charset="0"/>
                <a:ea typeface="Century Schoolbook" charset="0"/>
                <a:cs typeface="Century Schoolbook" charset="0"/>
              </a:rPr>
              <a:t>.</a:t>
            </a:r>
            <a:r>
              <a:rPr sz="2800" dirty="0">
                <a:solidFill>
                  <a:schemeClr val="bg1"/>
                </a:solidFill>
                <a:latin typeface="Century Schoolbook" charset="0"/>
                <a:ea typeface="Century Schoolbook" charset="0"/>
                <a:cs typeface="Century Schoolbook" charset="0"/>
              </a:rPr>
              <a:t>”</a:t>
            </a:r>
          </a:p>
        </p:txBody>
      </p:sp>
      <p:pic>
        <p:nvPicPr>
          <p:cNvPr id="303" name="Emblem_of_Bhutan.svg.png" descr="Emblem_of_Bhutan.sv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363" y="4794605"/>
            <a:ext cx="1167533" cy="1167534"/>
          </a:xfrm>
          <a:prstGeom prst="rect">
            <a:avLst/>
          </a:prstGeom>
          <a:ln w="12700">
            <a:miter lim="400000"/>
          </a:ln>
        </p:spPr>
      </p:pic>
      <p:pic>
        <p:nvPicPr>
          <p:cNvPr id="304" name="Picture 1" descr="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5145" y="1073476"/>
            <a:ext cx="1324815" cy="1324813"/>
          </a:xfrm>
          <a:prstGeom prst="rect">
            <a:avLst/>
          </a:prstGeom>
          <a:ln w="12700">
            <a:miter lim="400000"/>
          </a:ln>
        </p:spPr>
      </p:pic>
      <p:pic>
        <p:nvPicPr>
          <p:cNvPr id="305" name="Picture 2" descr="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6888" y="1042413"/>
            <a:ext cx="763726" cy="1301858"/>
          </a:xfrm>
          <a:prstGeom prst="rect">
            <a:avLst/>
          </a:prstGeom>
          <a:ln w="12700">
            <a:miter lim="400000"/>
          </a:ln>
        </p:spPr>
      </p:pic>
      <p:pic>
        <p:nvPicPr>
          <p:cNvPr id="306" name="Picture 5" descr="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15225" y="1057762"/>
            <a:ext cx="1007560" cy="1304231"/>
          </a:xfrm>
          <a:prstGeom prst="rect">
            <a:avLst/>
          </a:prstGeom>
          <a:ln w="12700">
            <a:miter lim="400000"/>
          </a:ln>
        </p:spPr>
      </p:pic>
      <p:pic>
        <p:nvPicPr>
          <p:cNvPr id="307" name="Picture 6" descr="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6353703" y="1038210"/>
            <a:ext cx="909886" cy="1280327"/>
          </a:xfrm>
          <a:prstGeom prst="rect">
            <a:avLst/>
          </a:prstGeom>
          <a:ln w="12700">
            <a:miter lim="400000"/>
          </a:ln>
        </p:spPr>
      </p:pic>
      <p:pic>
        <p:nvPicPr>
          <p:cNvPr id="308" name="Picture 9" descr="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7364313" y="1038210"/>
            <a:ext cx="1096829" cy="1295147"/>
          </a:xfrm>
          <a:prstGeom prst="rect">
            <a:avLst/>
          </a:prstGeom>
          <a:ln w="12700">
            <a:miter lim="400000"/>
          </a:ln>
        </p:spPr>
      </p:pic>
      <p:pic>
        <p:nvPicPr>
          <p:cNvPr id="309" name="Picture 10" descr="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58570" y="1065657"/>
            <a:ext cx="937473" cy="1319406"/>
          </a:xfrm>
          <a:prstGeom prst="rect">
            <a:avLst/>
          </a:prstGeom>
          <a:ln w="12700">
            <a:miter lim="400000"/>
          </a:ln>
        </p:spPr>
      </p:pic>
      <p:pic>
        <p:nvPicPr>
          <p:cNvPr id="310" name="Picture 11" descr="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5107459" y="2581981"/>
            <a:ext cx="672067" cy="979194"/>
          </a:xfrm>
          <a:prstGeom prst="rect">
            <a:avLst/>
          </a:prstGeom>
          <a:ln w="12700">
            <a:miter lim="400000"/>
          </a:ln>
        </p:spPr>
      </p:pic>
      <p:pic>
        <p:nvPicPr>
          <p:cNvPr id="311" name="Picture 12" descr="Picture 1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088650" y="3682802"/>
            <a:ext cx="950120" cy="954361"/>
          </a:xfrm>
          <a:prstGeom prst="rect">
            <a:avLst/>
          </a:prstGeom>
          <a:ln w="12700">
            <a:miter lim="400000"/>
          </a:ln>
        </p:spPr>
      </p:pic>
      <p:pic>
        <p:nvPicPr>
          <p:cNvPr id="312" name="Picture 13" descr="Picture 1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820289" y="4829240"/>
            <a:ext cx="628718" cy="947383"/>
          </a:xfrm>
          <a:prstGeom prst="rect">
            <a:avLst/>
          </a:prstGeom>
          <a:ln w="12700">
            <a:miter lim="400000"/>
          </a:ln>
        </p:spPr>
      </p:pic>
      <p:pic>
        <p:nvPicPr>
          <p:cNvPr id="313" name="Picture 14" descr="Picture 1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905081" y="3694801"/>
            <a:ext cx="762661" cy="935993"/>
          </a:xfrm>
          <a:prstGeom prst="rect">
            <a:avLst/>
          </a:prstGeom>
          <a:ln w="12700">
            <a:miter lim="400000"/>
          </a:ln>
        </p:spPr>
      </p:pic>
      <p:pic>
        <p:nvPicPr>
          <p:cNvPr id="316" name="Picture 19" descr="Picture 1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674344" y="2569419"/>
            <a:ext cx="842544" cy="993144"/>
          </a:xfrm>
          <a:prstGeom prst="rect">
            <a:avLst/>
          </a:prstGeom>
          <a:ln w="12700">
            <a:miter lim="400000"/>
          </a:ln>
        </p:spPr>
      </p:pic>
      <p:pic>
        <p:nvPicPr>
          <p:cNvPr id="317" name="Picture 20" descr="Picture 20"/>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614733" y="2584970"/>
            <a:ext cx="716404" cy="977593"/>
          </a:xfrm>
          <a:prstGeom prst="rect">
            <a:avLst/>
          </a:prstGeom>
          <a:ln w="12700">
            <a:miter lim="400000"/>
          </a:ln>
        </p:spPr>
      </p:pic>
      <p:pic>
        <p:nvPicPr>
          <p:cNvPr id="318" name="Picture 21" descr="Picture 2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426619" y="2569219"/>
            <a:ext cx="1634761" cy="993344"/>
          </a:xfrm>
          <a:prstGeom prst="rect">
            <a:avLst/>
          </a:prstGeom>
          <a:ln w="12700">
            <a:miter lim="400000"/>
          </a:ln>
        </p:spPr>
      </p:pic>
      <p:pic>
        <p:nvPicPr>
          <p:cNvPr id="319" name="Picture 22" descr="Picture 22"/>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flipH="1">
            <a:off x="6879034" y="2550553"/>
            <a:ext cx="704549" cy="952783"/>
          </a:xfrm>
          <a:prstGeom prst="rect">
            <a:avLst/>
          </a:prstGeom>
          <a:ln w="12700">
            <a:miter lim="400000"/>
          </a:ln>
        </p:spPr>
      </p:pic>
      <p:pic>
        <p:nvPicPr>
          <p:cNvPr id="321" name="Picture 24" descr="Picture 24"/>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090009" y="3694686"/>
            <a:ext cx="733373" cy="936221"/>
          </a:xfrm>
          <a:prstGeom prst="rect">
            <a:avLst/>
          </a:prstGeom>
          <a:ln w="12700">
            <a:miter lim="400000"/>
          </a:ln>
        </p:spPr>
      </p:pic>
      <p:pic>
        <p:nvPicPr>
          <p:cNvPr id="322" name="Picture 25" descr="Picture 25"/>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120469" y="3675558"/>
            <a:ext cx="773918" cy="955236"/>
          </a:xfrm>
          <a:prstGeom prst="rect">
            <a:avLst/>
          </a:prstGeom>
          <a:ln w="12700">
            <a:miter lim="400000"/>
          </a:ln>
        </p:spPr>
      </p:pic>
      <p:pic>
        <p:nvPicPr>
          <p:cNvPr id="323" name="Picture 26" descr="Picture 26"/>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764672" y="4829241"/>
            <a:ext cx="691402" cy="926620"/>
          </a:xfrm>
          <a:prstGeom prst="rect">
            <a:avLst/>
          </a:prstGeom>
          <a:ln w="12700">
            <a:miter lim="400000"/>
          </a:ln>
        </p:spPr>
      </p:pic>
      <p:pic>
        <p:nvPicPr>
          <p:cNvPr id="324" name="Picture 27" descr="Picture 27"/>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343354" y="3687323"/>
            <a:ext cx="677860" cy="949840"/>
          </a:xfrm>
          <a:prstGeom prst="rect">
            <a:avLst/>
          </a:prstGeom>
          <a:ln w="12700">
            <a:miter lim="400000"/>
          </a:ln>
        </p:spPr>
      </p:pic>
      <p:pic>
        <p:nvPicPr>
          <p:cNvPr id="2" name="Picture 1"/>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965537" y="3678364"/>
            <a:ext cx="1065066" cy="941967"/>
          </a:xfrm>
          <a:prstGeom prst="rect">
            <a:avLst/>
          </a:prstGeom>
        </p:spPr>
      </p:pic>
      <p:pic>
        <p:nvPicPr>
          <p:cNvPr id="3" name="Picture 2"/>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2215735" y="1069160"/>
            <a:ext cx="1030506" cy="1300350"/>
          </a:xfrm>
          <a:prstGeom prst="rect">
            <a:avLst/>
          </a:prstGeom>
        </p:spPr>
      </p:pic>
      <p:pic>
        <p:nvPicPr>
          <p:cNvPr id="4" name="Picture 3"/>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487397" y="4811638"/>
            <a:ext cx="944222" cy="944222"/>
          </a:xfrm>
          <a:prstGeom prst="rect">
            <a:avLst/>
          </a:prstGeom>
        </p:spPr>
      </p:pic>
      <p:pic>
        <p:nvPicPr>
          <p:cNvPr id="30" name="Picture 5" descr="Picture 5"/>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flipH="1">
            <a:off x="4495868" y="4811638"/>
            <a:ext cx="1258963" cy="944222"/>
          </a:xfrm>
          <a:prstGeom prst="rect">
            <a:avLst/>
          </a:prstGeom>
          <a:ln w="12700">
            <a:miter lim="400000"/>
          </a:ln>
        </p:spPr>
      </p:pic>
      <p:pic>
        <p:nvPicPr>
          <p:cNvPr id="32" name="Emblem_of_Bhutan.svg.png" descr="Emblem_of_Bhutan.sv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3873" y="4794605"/>
            <a:ext cx="1167533" cy="1167534"/>
          </a:xfrm>
          <a:prstGeom prst="rect">
            <a:avLst/>
          </a:prstGeom>
          <a:ln w="12700">
            <a:miter lim="400000"/>
          </a:ln>
        </p:spPr>
      </p:pic>
      <p:pic>
        <p:nvPicPr>
          <p:cNvPr id="5" name="Picture 4"/>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803336" y="3682801"/>
            <a:ext cx="707440" cy="943253"/>
          </a:xfrm>
          <a:prstGeom prst="rect">
            <a:avLst/>
          </a:prstGeom>
        </p:spPr>
      </p:pic>
      <p:pic>
        <p:nvPicPr>
          <p:cNvPr id="6" name="Picture 5"/>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803336" y="2567014"/>
            <a:ext cx="745177" cy="995549"/>
          </a:xfrm>
          <a:prstGeom prst="rect">
            <a:avLst/>
          </a:prstGeom>
        </p:spPr>
      </p:pic>
      <p:pic>
        <p:nvPicPr>
          <p:cNvPr id="7" name="Picture 6"/>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7661698" y="2584513"/>
            <a:ext cx="919708" cy="948007"/>
          </a:xfrm>
          <a:prstGeom prst="rect">
            <a:avLst/>
          </a:prstGeom>
        </p:spPr>
      </p:pic>
      <p:pic>
        <p:nvPicPr>
          <p:cNvPr id="9" name="Picture 8"/>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1557836" y="3682802"/>
            <a:ext cx="685265" cy="952492"/>
          </a:xfrm>
          <a:prstGeom prst="rect">
            <a:avLst/>
          </a:prstGeom>
        </p:spPr>
      </p:pic>
      <p:pic>
        <p:nvPicPr>
          <p:cNvPr id="11" name="Picture 10"/>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7722915" y="3721294"/>
            <a:ext cx="662267" cy="899037"/>
          </a:xfrm>
          <a:prstGeom prst="rect">
            <a:avLst/>
          </a:prstGeom>
        </p:spPr>
      </p:pic>
      <p:pic>
        <p:nvPicPr>
          <p:cNvPr id="12" name="Picture 11"/>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565084" y="4851746"/>
            <a:ext cx="776063" cy="904114"/>
          </a:xfrm>
          <a:prstGeom prst="rect">
            <a:avLst/>
          </a:prstGeom>
        </p:spPr>
      </p:pic>
      <p:pic>
        <p:nvPicPr>
          <p:cNvPr id="13" name="Picture 12"/>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2530076" y="4811638"/>
            <a:ext cx="907113" cy="944222"/>
          </a:xfrm>
          <a:prstGeom prst="rect">
            <a:avLst/>
          </a:prstGeom>
        </p:spPr>
      </p:pic>
      <p:pic>
        <p:nvPicPr>
          <p:cNvPr id="14" name="Picture 13"/>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5859204" y="2553180"/>
            <a:ext cx="988997" cy="988997"/>
          </a:xfrm>
          <a:prstGeom prst="rect">
            <a:avLst/>
          </a:prstGeom>
        </p:spPr>
      </p:pic>
    </p:spTree>
    <p:extLst>
      <p:ext uri="{BB962C8B-B14F-4D97-AF65-F5344CB8AC3E}">
        <p14:creationId xmlns:p14="http://schemas.microsoft.com/office/powerpoint/2010/main" val="74346963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3603129" y="1204406"/>
            <a:ext cx="5043041" cy="468138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noAutofit/>
          </a:bodyPr>
          <a:lstStyle>
            <a:lvl1pPr marL="4826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1pPr>
            <a:lvl2pPr marL="9652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2pPr>
            <a:lvl3pPr marL="14478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3pPr>
            <a:lvl4pPr marL="19304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4pPr>
            <a:lvl5pPr marL="24130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5pPr>
            <a:lvl6pPr marL="28956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6pPr>
            <a:lvl7pPr marL="33782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7pPr>
            <a:lvl8pPr marL="38608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8pPr>
            <a:lvl9pPr marL="43434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9pPr>
          </a:lstStyle>
          <a:p>
            <a:pPr>
              <a:lnSpc>
                <a:spcPct val="80000"/>
              </a:lnSpc>
            </a:pPr>
            <a:endParaRPr lang="en-US" sz="3600" i="0" kern="0" dirty="0">
              <a:solidFill>
                <a:srgbClr val="073D86"/>
              </a:solidFill>
              <a:effectLst/>
              <a:latin typeface="Hoefler Text" charset="0"/>
              <a:ea typeface="Hoefler Text" charset="0"/>
              <a:cs typeface="Hoefler Text" charset="0"/>
            </a:endParaRPr>
          </a:p>
          <a:p>
            <a:pPr>
              <a:lnSpc>
                <a:spcPct val="80000"/>
              </a:lnSpc>
            </a:pPr>
            <a:r>
              <a:rPr lang="en-US" sz="3600" i="0" kern="0" dirty="0">
                <a:solidFill>
                  <a:srgbClr val="073D86"/>
                </a:solidFill>
                <a:effectLst/>
                <a:latin typeface="Hoefler Text" charset="0"/>
                <a:ea typeface="Hoefler Text" charset="0"/>
                <a:cs typeface="Hoefler Text" charset="0"/>
              </a:rPr>
              <a:t>The primary proximal function of each instinct is the maintenance of proximity to the child’s primary caregiver. (</a:t>
            </a:r>
            <a:r>
              <a:rPr lang="en-US" sz="3600" i="0" kern="0" dirty="0" err="1">
                <a:solidFill>
                  <a:srgbClr val="073D86"/>
                </a:solidFill>
                <a:effectLst/>
                <a:latin typeface="Hoefler Text" charset="0"/>
                <a:ea typeface="Hoefler Text" charset="0"/>
                <a:cs typeface="Hoefler Text" charset="0"/>
              </a:rPr>
              <a:t>Beks</a:t>
            </a:r>
            <a:r>
              <a:rPr lang="en-US" sz="3600" i="0" kern="0" dirty="0">
                <a:solidFill>
                  <a:srgbClr val="073D86"/>
                </a:solidFill>
                <a:effectLst/>
                <a:latin typeface="Hoefler Text" charset="0"/>
                <a:ea typeface="Hoefler Text" charset="0"/>
                <a:cs typeface="Hoefler Text" charset="0"/>
              </a:rPr>
              <a:t>, </a:t>
            </a:r>
            <a:r>
              <a:rPr lang="en-US" sz="3600" i="0" kern="0" dirty="0" err="1">
                <a:solidFill>
                  <a:srgbClr val="073D86"/>
                </a:solidFill>
                <a:effectLst/>
                <a:latin typeface="Hoefler Text" charset="0"/>
                <a:ea typeface="Hoefler Text" charset="0"/>
                <a:cs typeface="Hoefler Text" charset="0"/>
              </a:rPr>
              <a:t>Ljzermzan</a:t>
            </a:r>
            <a:r>
              <a:rPr lang="en-US" sz="3600" i="0" kern="0" dirty="0">
                <a:solidFill>
                  <a:srgbClr val="073D86"/>
                </a:solidFill>
                <a:effectLst/>
                <a:latin typeface="Hoefler Text" charset="0"/>
                <a:ea typeface="Hoefler Text" charset="0"/>
                <a:cs typeface="Hoefler Text" charset="0"/>
              </a:rPr>
              <a:t> &amp; Tots, 2015)</a:t>
            </a:r>
          </a:p>
        </p:txBody>
      </p:sp>
      <p:sp>
        <p:nvSpPr>
          <p:cNvPr id="13" name="Rectangle 2"/>
          <p:cNvSpPr txBox="1">
            <a:spLocks/>
          </p:cNvSpPr>
          <p:nvPr/>
        </p:nvSpPr>
        <p:spPr bwMode="auto">
          <a:xfrm>
            <a:off x="1134666" y="404813"/>
            <a:ext cx="6499225" cy="15240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normAutofit/>
          </a:bodyPr>
          <a:lstStyle>
            <a:lvl1pPr marL="0" marR="0" indent="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1pPr>
            <a:lvl2pPr marL="0" marR="0" indent="2286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2pPr>
            <a:lvl3pPr marL="0" marR="0" indent="4572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3pPr>
            <a:lvl4pPr marL="0" marR="0" indent="6858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4pPr>
            <a:lvl5pPr marL="0" marR="0" indent="9144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5pPr>
            <a:lvl6pPr marL="0" marR="0" indent="11430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6pPr>
            <a:lvl7pPr marL="0" marR="0" indent="13716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7pPr>
            <a:lvl8pPr marL="0" marR="0" indent="16002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8pPr>
            <a:lvl9pPr marL="0" marR="0" indent="18288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9pPr>
          </a:lstStyle>
          <a:p>
            <a:pPr defTabSz="914353">
              <a:defRPr/>
            </a:pPr>
            <a:r>
              <a:rPr lang="en-US" sz="4400" kern="0" dirty="0">
                <a:solidFill>
                  <a:srgbClr val="073D86"/>
                </a:solidFill>
                <a:latin typeface="Hoefler Text" charset="0"/>
                <a:ea typeface="Hoefler Text" charset="0"/>
                <a:cs typeface="Hoefler Text" charset="0"/>
                <a:sym typeface="Times New Roman" charset="0"/>
              </a:rPr>
              <a:t>Bowlby &amp; Ainsworth</a:t>
            </a:r>
          </a:p>
        </p:txBody>
      </p:sp>
      <p:pic>
        <p:nvPicPr>
          <p:cNvPr id="5" name="Picture 5" descr="Dr-John-Bowlb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3566" y="1928813"/>
            <a:ext cx="1543371" cy="197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1881188" y="4077107"/>
            <a:ext cx="1534418" cy="1808687"/>
          </a:xfrm>
          <a:prstGeom prst="rect">
            <a:avLst/>
          </a:prstGeom>
        </p:spPr>
      </p:pic>
    </p:spTree>
    <p:extLst>
      <p:ext uri="{BB962C8B-B14F-4D97-AF65-F5344CB8AC3E}">
        <p14:creationId xmlns:p14="http://schemas.microsoft.com/office/powerpoint/2010/main" val="3171156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3603129" y="1204406"/>
            <a:ext cx="5043041" cy="468138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noAutofit/>
          </a:bodyPr>
          <a:lstStyle>
            <a:lvl1pPr marL="4826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1pPr>
            <a:lvl2pPr marL="9652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2pPr>
            <a:lvl3pPr marL="14478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3pPr>
            <a:lvl4pPr marL="19304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4pPr>
            <a:lvl5pPr marL="24130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5pPr>
            <a:lvl6pPr marL="28956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6pPr>
            <a:lvl7pPr marL="33782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7pPr>
            <a:lvl8pPr marL="38608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8pPr>
            <a:lvl9pPr marL="43434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9pPr>
          </a:lstStyle>
          <a:p>
            <a:pPr>
              <a:lnSpc>
                <a:spcPct val="80000"/>
              </a:lnSpc>
            </a:pPr>
            <a:endParaRPr lang="en-US" sz="3600" i="0" kern="0" dirty="0">
              <a:solidFill>
                <a:srgbClr val="073D86"/>
              </a:solidFill>
              <a:effectLst/>
              <a:latin typeface="Hoefler Text" charset="0"/>
              <a:ea typeface="Hoefler Text" charset="0"/>
              <a:cs typeface="Hoefler Text" charset="0"/>
            </a:endParaRPr>
          </a:p>
          <a:p>
            <a:pPr>
              <a:lnSpc>
                <a:spcPct val="80000"/>
              </a:lnSpc>
            </a:pPr>
            <a:r>
              <a:rPr lang="en-US" altLang="en-US" sz="3600" i="0" kern="0" dirty="0">
                <a:solidFill>
                  <a:srgbClr val="073D86"/>
                </a:solidFill>
                <a:effectLst/>
                <a:latin typeface="Hoefler Text" charset="0"/>
                <a:ea typeface="Hoefler Text" charset="0"/>
                <a:cs typeface="Hoefler Text" charset="0"/>
              </a:rPr>
              <a:t>This develops into an ability to flexibly persist towards or break off from the pursuit of a goal based on homeostatic experiences that are related to survival likelihood</a:t>
            </a:r>
            <a:endParaRPr lang="en-GB" altLang="en-US" sz="4000" i="0" kern="0" dirty="0">
              <a:solidFill>
                <a:srgbClr val="073D86"/>
              </a:solidFill>
              <a:effectLst>
                <a:outerShdw blurRad="38100" dist="38100" dir="2700000" algn="tl">
                  <a:srgbClr val="000000"/>
                </a:outerShdw>
              </a:effectLst>
              <a:latin typeface="Hoefler Text" charset="0"/>
              <a:ea typeface="Hoefler Text" charset="0"/>
              <a:cs typeface="Hoefler Text" charset="0"/>
            </a:endParaRPr>
          </a:p>
        </p:txBody>
      </p:sp>
      <p:sp>
        <p:nvSpPr>
          <p:cNvPr id="13" name="Rectangle 2"/>
          <p:cNvSpPr txBox="1">
            <a:spLocks/>
          </p:cNvSpPr>
          <p:nvPr/>
        </p:nvSpPr>
        <p:spPr bwMode="auto">
          <a:xfrm>
            <a:off x="1134666" y="404813"/>
            <a:ext cx="6499225" cy="15240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normAutofit/>
          </a:bodyPr>
          <a:lstStyle>
            <a:lvl1pPr marL="0" marR="0" indent="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1pPr>
            <a:lvl2pPr marL="0" marR="0" indent="2286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2pPr>
            <a:lvl3pPr marL="0" marR="0" indent="4572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3pPr>
            <a:lvl4pPr marL="0" marR="0" indent="6858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4pPr>
            <a:lvl5pPr marL="0" marR="0" indent="9144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5pPr>
            <a:lvl6pPr marL="0" marR="0" indent="11430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6pPr>
            <a:lvl7pPr marL="0" marR="0" indent="13716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7pPr>
            <a:lvl8pPr marL="0" marR="0" indent="16002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8pPr>
            <a:lvl9pPr marL="0" marR="0" indent="18288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9pPr>
          </a:lstStyle>
          <a:p>
            <a:pPr defTabSz="914353">
              <a:defRPr/>
            </a:pPr>
            <a:r>
              <a:rPr lang="en-US" sz="4400" kern="0" dirty="0">
                <a:solidFill>
                  <a:srgbClr val="073D86"/>
                </a:solidFill>
                <a:latin typeface="Hoefler Text" charset="0"/>
                <a:ea typeface="Hoefler Text" charset="0"/>
                <a:cs typeface="Hoefler Text" charset="0"/>
                <a:sym typeface="Times New Roman" charset="0"/>
              </a:rPr>
              <a:t>Bowlby &amp; Ainsworth</a:t>
            </a:r>
          </a:p>
        </p:txBody>
      </p:sp>
      <p:pic>
        <p:nvPicPr>
          <p:cNvPr id="5" name="Picture 5" descr="Dr-John-Bowlb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3566" y="1928813"/>
            <a:ext cx="1543371" cy="197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1881188" y="4077107"/>
            <a:ext cx="1534418" cy="1808687"/>
          </a:xfrm>
          <a:prstGeom prst="rect">
            <a:avLst/>
          </a:prstGeom>
        </p:spPr>
      </p:pic>
    </p:spTree>
    <p:extLst>
      <p:ext uri="{BB962C8B-B14F-4D97-AF65-F5344CB8AC3E}">
        <p14:creationId xmlns:p14="http://schemas.microsoft.com/office/powerpoint/2010/main" val="6337340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3737074" y="1446610"/>
            <a:ext cx="5056436" cy="454744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normAutofit/>
          </a:bodyPr>
          <a:lstStyle>
            <a:lvl1pPr marL="4826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1pPr>
            <a:lvl2pPr marL="9652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2pPr>
            <a:lvl3pPr marL="14478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3pPr>
            <a:lvl4pPr marL="19304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4pPr>
            <a:lvl5pPr marL="24130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5pPr>
            <a:lvl6pPr marL="28956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6pPr>
            <a:lvl7pPr marL="33782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7pPr>
            <a:lvl8pPr marL="38608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8pPr>
            <a:lvl9pPr marL="43434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9pPr>
          </a:lstStyle>
          <a:p>
            <a:pPr>
              <a:lnSpc>
                <a:spcPct val="80000"/>
              </a:lnSpc>
            </a:pPr>
            <a:r>
              <a:rPr lang="en-GB" altLang="en-US" sz="3200" i="0" kern="0" dirty="0">
                <a:solidFill>
                  <a:srgbClr val="073D86"/>
                </a:solidFill>
                <a:effectLst/>
                <a:latin typeface="Hoefler Text" charset="0"/>
                <a:ea typeface="Hoefler Text" charset="0"/>
                <a:cs typeface="Hoefler Text" charset="0"/>
              </a:rPr>
              <a:t>Social signals are the drivers (social mentality) </a:t>
            </a:r>
          </a:p>
          <a:p>
            <a:pPr>
              <a:lnSpc>
                <a:spcPct val="80000"/>
              </a:lnSpc>
            </a:pPr>
            <a:r>
              <a:rPr lang="en-GB" altLang="en-US" sz="3200" i="0" kern="0" dirty="0">
                <a:solidFill>
                  <a:srgbClr val="073D86"/>
                </a:solidFill>
                <a:effectLst/>
                <a:latin typeface="Hoefler Text" charset="0"/>
                <a:ea typeface="Hoefler Text" charset="0"/>
                <a:cs typeface="Hoefler Text" charset="0"/>
              </a:rPr>
              <a:t>Lack of these in early life can seriously disrupt motivation, emotion and self regulation systems</a:t>
            </a:r>
          </a:p>
        </p:txBody>
      </p:sp>
      <p:sp>
        <p:nvSpPr>
          <p:cNvPr id="13" name="Rectangle 2"/>
          <p:cNvSpPr txBox="1">
            <a:spLocks/>
          </p:cNvSpPr>
          <p:nvPr/>
        </p:nvSpPr>
        <p:spPr bwMode="auto">
          <a:xfrm>
            <a:off x="1134666" y="404813"/>
            <a:ext cx="6499225" cy="15240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normAutofit/>
          </a:bodyPr>
          <a:lstStyle>
            <a:lvl1pPr marL="0" marR="0" indent="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1pPr>
            <a:lvl2pPr marL="0" marR="0" indent="2286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2pPr>
            <a:lvl3pPr marL="0" marR="0" indent="4572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3pPr>
            <a:lvl4pPr marL="0" marR="0" indent="6858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4pPr>
            <a:lvl5pPr marL="0" marR="0" indent="9144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5pPr>
            <a:lvl6pPr marL="0" marR="0" indent="11430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6pPr>
            <a:lvl7pPr marL="0" marR="0" indent="13716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7pPr>
            <a:lvl8pPr marL="0" marR="0" indent="16002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8pPr>
            <a:lvl9pPr marL="0" marR="0" indent="18288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9pPr>
          </a:lstStyle>
          <a:p>
            <a:pPr defTabSz="914353">
              <a:defRPr/>
            </a:pPr>
            <a:r>
              <a:rPr lang="en-US" sz="4400" kern="0" dirty="0">
                <a:solidFill>
                  <a:srgbClr val="073D86"/>
                </a:solidFill>
                <a:latin typeface="Hoefler Text" charset="0"/>
                <a:ea typeface="Hoefler Text" charset="0"/>
                <a:cs typeface="Hoefler Text" charset="0"/>
                <a:sym typeface="Times New Roman" charset="0"/>
              </a:rPr>
              <a:t>Bowlby &amp; Ainsworth</a:t>
            </a:r>
          </a:p>
        </p:txBody>
      </p:sp>
      <p:pic>
        <p:nvPicPr>
          <p:cNvPr id="5" name="Picture 5" descr="Dr-John-Bowlb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3566" y="1928813"/>
            <a:ext cx="1543371" cy="197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1881188" y="4077107"/>
            <a:ext cx="1534418" cy="1808687"/>
          </a:xfrm>
          <a:prstGeom prst="rect">
            <a:avLst/>
          </a:prstGeom>
        </p:spPr>
      </p:pic>
    </p:spTree>
    <p:extLst>
      <p:ext uri="{BB962C8B-B14F-4D97-AF65-F5344CB8AC3E}">
        <p14:creationId xmlns:p14="http://schemas.microsoft.com/office/powerpoint/2010/main" val="2003685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3693418" y="1522413"/>
            <a:ext cx="5056436" cy="454744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noAutofit/>
          </a:bodyPr>
          <a:lstStyle>
            <a:lvl1pPr marL="4826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1pPr>
            <a:lvl2pPr marL="9652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2pPr>
            <a:lvl3pPr marL="14478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3pPr>
            <a:lvl4pPr marL="19304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4pPr>
            <a:lvl5pPr marL="24130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5pPr>
            <a:lvl6pPr marL="28956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6pPr>
            <a:lvl7pPr marL="33782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7pPr>
            <a:lvl8pPr marL="38608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8pPr>
            <a:lvl9pPr marL="4343400" marR="0" indent="-482600" algn="l" defTabSz="584200" rtl="0" latinLnBrk="0">
              <a:lnSpc>
                <a:spcPct val="120000"/>
              </a:lnSpc>
              <a:spcBef>
                <a:spcPts val="3200"/>
              </a:spcBef>
              <a:spcAft>
                <a:spcPts val="0"/>
              </a:spcAft>
              <a:buClrTx/>
              <a:buSzPct val="50000"/>
              <a:buFontTx/>
              <a:buBlip>
                <a:blip r:embed="rId2"/>
              </a:buBlip>
              <a:tabLst/>
              <a:defRPr sz="4200" b="0" i="1" u="none" strike="noStrike" cap="none" spc="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9pPr>
          </a:lstStyle>
          <a:p>
            <a:pPr>
              <a:lnSpc>
                <a:spcPct val="80000"/>
              </a:lnSpc>
            </a:pPr>
            <a:r>
              <a:rPr lang="en-GB" altLang="en-US" sz="2800" i="0" kern="0" dirty="0">
                <a:solidFill>
                  <a:srgbClr val="073D86"/>
                </a:solidFill>
                <a:effectLst/>
                <a:latin typeface="Hoefler Text" charset="0"/>
                <a:ea typeface="Hoefler Text" charset="0"/>
                <a:cs typeface="Hoefler Text" charset="0"/>
              </a:rPr>
              <a:t>Proximity seeking – desire closeness, to be with</a:t>
            </a:r>
          </a:p>
          <a:p>
            <a:pPr>
              <a:lnSpc>
                <a:spcPct val="80000"/>
              </a:lnSpc>
            </a:pPr>
            <a:r>
              <a:rPr lang="en-GB" altLang="en-US" sz="2800" i="0" kern="0" dirty="0">
                <a:solidFill>
                  <a:srgbClr val="073D86"/>
                </a:solidFill>
                <a:effectLst/>
                <a:latin typeface="Hoefler Text" charset="0"/>
                <a:ea typeface="Hoefler Text" charset="0"/>
                <a:cs typeface="Hoefler Text" charset="0"/>
              </a:rPr>
              <a:t>Secure base – source of security and guidance to go out, explore and develop confidence</a:t>
            </a:r>
          </a:p>
          <a:p>
            <a:pPr>
              <a:lnSpc>
                <a:spcPct val="80000"/>
              </a:lnSpc>
            </a:pPr>
            <a:r>
              <a:rPr lang="en-GB" altLang="en-US" sz="2800" i="0" kern="0" dirty="0">
                <a:solidFill>
                  <a:srgbClr val="073D86"/>
                </a:solidFill>
                <a:effectLst/>
                <a:latin typeface="Hoefler Text" charset="0"/>
                <a:ea typeface="Hoefler Text" charset="0"/>
                <a:cs typeface="Hoefler Text" charset="0"/>
              </a:rPr>
              <a:t>Safe haven – source of comfort  and emotion regulation</a:t>
            </a:r>
          </a:p>
        </p:txBody>
      </p:sp>
      <p:sp>
        <p:nvSpPr>
          <p:cNvPr id="13" name="Rectangle 2"/>
          <p:cNvSpPr txBox="1">
            <a:spLocks/>
          </p:cNvSpPr>
          <p:nvPr/>
        </p:nvSpPr>
        <p:spPr bwMode="auto">
          <a:xfrm>
            <a:off x="1134666" y="404813"/>
            <a:ext cx="6499225" cy="15240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normAutofit/>
          </a:bodyPr>
          <a:lstStyle>
            <a:lvl1pPr marL="0" marR="0" indent="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1pPr>
            <a:lvl2pPr marL="0" marR="0" indent="2286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2pPr>
            <a:lvl3pPr marL="0" marR="0" indent="4572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3pPr>
            <a:lvl4pPr marL="0" marR="0" indent="6858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4pPr>
            <a:lvl5pPr marL="0" marR="0" indent="9144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5pPr>
            <a:lvl6pPr marL="0" marR="0" indent="11430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6pPr>
            <a:lvl7pPr marL="0" marR="0" indent="13716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7pPr>
            <a:lvl8pPr marL="0" marR="0" indent="16002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8pPr>
            <a:lvl9pPr marL="0" marR="0" indent="18288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9pPr>
          </a:lstStyle>
          <a:p>
            <a:pPr defTabSz="914353">
              <a:defRPr/>
            </a:pPr>
            <a:r>
              <a:rPr lang="en-US" sz="4400" kern="0" dirty="0">
                <a:solidFill>
                  <a:srgbClr val="073D86"/>
                </a:solidFill>
                <a:latin typeface="Hoefler Text" charset="0"/>
                <a:ea typeface="Hoefler Text" charset="0"/>
                <a:cs typeface="Hoefler Text" charset="0"/>
                <a:sym typeface="Times New Roman" charset="0"/>
              </a:rPr>
              <a:t>Bowlby &amp; Ainsworth</a:t>
            </a:r>
          </a:p>
        </p:txBody>
      </p:sp>
      <p:pic>
        <p:nvPicPr>
          <p:cNvPr id="5" name="Picture 5" descr="Dr-John-Bowlb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3566" y="1928813"/>
            <a:ext cx="1543371" cy="197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1881188" y="4077107"/>
            <a:ext cx="1534418" cy="1808687"/>
          </a:xfrm>
          <a:prstGeom prst="rect">
            <a:avLst/>
          </a:prstGeom>
        </p:spPr>
      </p:pic>
    </p:spTree>
    <p:extLst>
      <p:ext uri="{BB962C8B-B14F-4D97-AF65-F5344CB8AC3E}">
        <p14:creationId xmlns:p14="http://schemas.microsoft.com/office/powerpoint/2010/main" val="18560366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41762" name="Picture 3" descr="Copy of IMG_20140224b_0003_NEW.png"/>
          <p:cNvPicPr>
            <a:picLocks noChangeAspect="1"/>
          </p:cNvPicPr>
          <p:nvPr/>
        </p:nvPicPr>
        <p:blipFill>
          <a:blip r:embed="rId2"/>
          <a:srcRect/>
          <a:stretch>
            <a:fillRect/>
          </a:stretch>
        </p:blipFill>
        <p:spPr bwMode="auto">
          <a:xfrm>
            <a:off x="1656161" y="1322786"/>
            <a:ext cx="5912644" cy="4435078"/>
          </a:xfrm>
          <a:prstGeom prst="rect">
            <a:avLst/>
          </a:prstGeom>
          <a:noFill/>
          <a:ln w="9525">
            <a:noFill/>
            <a:miter lim="800000"/>
            <a:headEnd/>
            <a:tailEnd/>
          </a:ln>
        </p:spPr>
      </p:pic>
      <p:sp>
        <p:nvSpPr>
          <p:cNvPr id="803866" name="AutoShape 26"/>
          <p:cNvSpPr>
            <a:spLocks noChangeArrowheads="1"/>
          </p:cNvSpPr>
          <p:nvPr/>
        </p:nvSpPr>
        <p:spPr bwMode="auto">
          <a:xfrm>
            <a:off x="2357439" y="2834878"/>
            <a:ext cx="1350169" cy="1081088"/>
          </a:xfrm>
          <a:prstGeom prst="irregularSeal1">
            <a:avLst/>
          </a:prstGeom>
          <a:noFill/>
          <a:ln w="28575">
            <a:solidFill>
              <a:srgbClr val="800000"/>
            </a:solidFill>
            <a:miter lim="800000"/>
            <a:headEnd/>
            <a:tailEnd/>
          </a:ln>
          <a:effectLst/>
        </p:spPr>
        <p:txBody>
          <a:bodyPr wrap="none" anchor="ctr"/>
          <a:lstStyle/>
          <a:p>
            <a:pPr defTabSz="685800" fontAlgn="base">
              <a:lnSpc>
                <a:spcPct val="90000"/>
              </a:lnSpc>
              <a:spcBef>
                <a:spcPct val="20000"/>
              </a:spcBef>
              <a:spcAft>
                <a:spcPct val="0"/>
              </a:spcAft>
              <a:defRPr/>
            </a:pPr>
            <a:endParaRPr lang="en-GB" sz="1350" b="1">
              <a:solidFill>
                <a:srgbClr val="FFFFFF"/>
              </a:solidFill>
              <a:effectLst>
                <a:outerShdw blurRad="38100" dist="38100" dir="2700000" algn="tl">
                  <a:srgbClr val="000000">
                    <a:alpha val="43137"/>
                  </a:srgbClr>
                </a:outerShdw>
              </a:effectLst>
              <a:cs typeface="Arial" charset="0"/>
            </a:endParaRPr>
          </a:p>
        </p:txBody>
      </p:sp>
      <p:sp>
        <p:nvSpPr>
          <p:cNvPr id="1141764" name="Text Box 4"/>
          <p:cNvSpPr txBox="1">
            <a:spLocks noChangeArrowheads="1"/>
          </p:cNvSpPr>
          <p:nvPr/>
        </p:nvSpPr>
        <p:spPr bwMode="auto">
          <a:xfrm>
            <a:off x="2681288" y="3158729"/>
            <a:ext cx="810816" cy="1006429"/>
          </a:xfrm>
          <a:prstGeom prst="rect">
            <a:avLst/>
          </a:prstGeom>
          <a:noFill/>
          <a:ln w="9525">
            <a:noFill/>
            <a:miter lim="800000"/>
            <a:headEnd/>
            <a:tailEnd/>
          </a:ln>
        </p:spPr>
        <p:txBody>
          <a:bodyPr>
            <a:spAutoFit/>
          </a:bodyPr>
          <a:lstStyle/>
          <a:p>
            <a:pPr defTabSz="685800" fontAlgn="base">
              <a:lnSpc>
                <a:spcPct val="90000"/>
              </a:lnSpc>
              <a:spcBef>
                <a:spcPct val="50000"/>
              </a:spcBef>
              <a:spcAft>
                <a:spcPct val="0"/>
              </a:spcAft>
            </a:pPr>
            <a:r>
              <a:rPr lang="en-GB" b="1">
                <a:solidFill>
                  <a:srgbClr val="800000"/>
                </a:solidFill>
                <a:ea typeface="ＭＳ Ｐゴシック" pitchFamily="34" charset="-128"/>
                <a:cs typeface="Arial" charset="0"/>
              </a:rPr>
              <a:t>Threat</a:t>
            </a:r>
          </a:p>
          <a:p>
            <a:pPr defTabSz="685800" fontAlgn="base">
              <a:spcBef>
                <a:spcPct val="50000"/>
              </a:spcBef>
              <a:spcAft>
                <a:spcPct val="0"/>
              </a:spcAft>
            </a:pPr>
            <a:endParaRPr lang="en-GB" b="1">
              <a:solidFill>
                <a:srgbClr val="FFFFFF"/>
              </a:solidFill>
              <a:ea typeface="ＭＳ Ｐゴシック" pitchFamily="34" charset="-128"/>
              <a:cs typeface="Arial" charset="0"/>
            </a:endParaRPr>
          </a:p>
        </p:txBody>
      </p:sp>
      <p:sp>
        <p:nvSpPr>
          <p:cNvPr id="1141765" name="AutoShape 27"/>
          <p:cNvSpPr>
            <a:spLocks noChangeArrowheads="1"/>
          </p:cNvSpPr>
          <p:nvPr/>
        </p:nvSpPr>
        <p:spPr bwMode="auto">
          <a:xfrm>
            <a:off x="3330178" y="2457451"/>
            <a:ext cx="2214563" cy="432197"/>
          </a:xfrm>
          <a:prstGeom prst="leftArrow">
            <a:avLst>
              <a:gd name="adj1" fmla="val 50000"/>
              <a:gd name="adj2" fmla="val 128099"/>
            </a:avLst>
          </a:prstGeom>
          <a:noFill/>
          <a:ln w="28575">
            <a:solidFill>
              <a:srgbClr val="008000"/>
            </a:solidFill>
            <a:miter lim="800000"/>
            <a:headEnd/>
            <a:tailEnd/>
          </a:ln>
        </p:spPr>
        <p:txBody>
          <a:bodyPr wrap="none" anchor="ctr"/>
          <a:lstStyle/>
          <a:p>
            <a:pPr marL="257175" indent="-257175" algn="ctr" defTabSz="685800" fontAlgn="base">
              <a:lnSpc>
                <a:spcPct val="90000"/>
              </a:lnSpc>
              <a:spcBef>
                <a:spcPct val="20000"/>
              </a:spcBef>
              <a:spcAft>
                <a:spcPct val="0"/>
              </a:spcAft>
            </a:pPr>
            <a:r>
              <a:rPr lang="en-GB" b="1">
                <a:solidFill>
                  <a:srgbClr val="008000"/>
                </a:solidFill>
                <a:ea typeface="ＭＳ Ｐゴシック" pitchFamily="34" charset="-128"/>
                <a:cs typeface="Arial" charset="0"/>
              </a:rPr>
              <a:t>Calms/encourages</a:t>
            </a:r>
          </a:p>
        </p:txBody>
      </p:sp>
      <p:sp>
        <p:nvSpPr>
          <p:cNvPr id="803863" name="Oval 23"/>
          <p:cNvSpPr>
            <a:spLocks noChangeArrowheads="1"/>
          </p:cNvSpPr>
          <p:nvPr/>
        </p:nvSpPr>
        <p:spPr bwMode="auto">
          <a:xfrm>
            <a:off x="4950619" y="3050381"/>
            <a:ext cx="1458516" cy="863204"/>
          </a:xfrm>
          <a:prstGeom prst="ellipse">
            <a:avLst/>
          </a:prstGeom>
          <a:noFill/>
          <a:ln w="38100">
            <a:solidFill>
              <a:srgbClr val="008000"/>
            </a:solidFill>
            <a:round/>
            <a:headEnd/>
            <a:tailEnd/>
          </a:ln>
          <a:effectLst/>
        </p:spPr>
        <p:txBody>
          <a:bodyPr wrap="none" anchor="ctr"/>
          <a:lstStyle/>
          <a:p>
            <a:pPr defTabSz="685800" fontAlgn="base">
              <a:lnSpc>
                <a:spcPct val="90000"/>
              </a:lnSpc>
              <a:spcBef>
                <a:spcPct val="20000"/>
              </a:spcBef>
              <a:spcAft>
                <a:spcPct val="0"/>
              </a:spcAft>
              <a:defRPr/>
            </a:pPr>
            <a:endParaRPr lang="en-GB" sz="1350" b="1">
              <a:solidFill>
                <a:srgbClr val="FFFFFF"/>
              </a:solidFill>
              <a:effectLst>
                <a:outerShdw blurRad="38100" dist="38100" dir="2700000" algn="tl">
                  <a:srgbClr val="000000">
                    <a:alpha val="43137"/>
                  </a:srgbClr>
                </a:outerShdw>
              </a:effectLst>
              <a:cs typeface="Arial" charset="0"/>
            </a:endParaRPr>
          </a:p>
        </p:txBody>
      </p:sp>
      <p:sp>
        <p:nvSpPr>
          <p:cNvPr id="1141767" name="Text Box 8"/>
          <p:cNvSpPr txBox="1">
            <a:spLocks noChangeArrowheads="1"/>
          </p:cNvSpPr>
          <p:nvPr/>
        </p:nvSpPr>
        <p:spPr bwMode="auto">
          <a:xfrm>
            <a:off x="5112545" y="3213498"/>
            <a:ext cx="1350169" cy="1006429"/>
          </a:xfrm>
          <a:prstGeom prst="rect">
            <a:avLst/>
          </a:prstGeom>
          <a:noFill/>
          <a:ln w="9525">
            <a:noFill/>
            <a:miter lim="800000"/>
            <a:headEnd/>
            <a:tailEnd/>
          </a:ln>
        </p:spPr>
        <p:txBody>
          <a:bodyPr>
            <a:spAutoFit/>
          </a:bodyPr>
          <a:lstStyle/>
          <a:p>
            <a:pPr defTabSz="685800" fontAlgn="base">
              <a:lnSpc>
                <a:spcPct val="90000"/>
              </a:lnSpc>
              <a:spcBef>
                <a:spcPct val="50000"/>
              </a:spcBef>
              <a:spcAft>
                <a:spcPct val="0"/>
              </a:spcAft>
            </a:pPr>
            <a:r>
              <a:rPr lang="en-GB" b="1">
                <a:solidFill>
                  <a:srgbClr val="008000"/>
                </a:solidFill>
                <a:ea typeface="ＭＳ Ｐゴシック" pitchFamily="34" charset="-128"/>
                <a:cs typeface="Arial" charset="0"/>
              </a:rPr>
              <a:t>Affiliative/ Soothing</a:t>
            </a:r>
          </a:p>
          <a:p>
            <a:pPr defTabSz="685800" fontAlgn="base">
              <a:spcBef>
                <a:spcPct val="50000"/>
              </a:spcBef>
              <a:spcAft>
                <a:spcPct val="0"/>
              </a:spcAft>
            </a:pPr>
            <a:endParaRPr lang="en-GB" b="1">
              <a:solidFill>
                <a:srgbClr val="FFFFFF"/>
              </a:solidFill>
              <a:ea typeface="ＭＳ Ｐゴシック" pitchFamily="34" charset="-128"/>
              <a:cs typeface="Arial" charset="0"/>
            </a:endParaRPr>
          </a:p>
        </p:txBody>
      </p:sp>
      <p:sp>
        <p:nvSpPr>
          <p:cNvPr id="404492" name="Text Box 12"/>
          <p:cNvSpPr txBox="1">
            <a:spLocks noChangeArrowheads="1"/>
          </p:cNvSpPr>
          <p:nvPr/>
        </p:nvSpPr>
        <p:spPr bwMode="auto">
          <a:xfrm>
            <a:off x="2141936" y="1052513"/>
            <a:ext cx="4698206" cy="369332"/>
          </a:xfrm>
          <a:prstGeom prst="rect">
            <a:avLst/>
          </a:prstGeom>
          <a:noFill/>
          <a:ln w="9525">
            <a:noFill/>
            <a:miter lim="800000"/>
            <a:headEnd/>
            <a:tailEnd/>
          </a:ln>
          <a:effectLst/>
        </p:spPr>
        <p:txBody>
          <a:bodyPr>
            <a:spAutoFit/>
          </a:bodyPr>
          <a:lstStyle/>
          <a:p>
            <a:pPr defTabSz="685800" fontAlgn="base">
              <a:spcBef>
                <a:spcPct val="50000"/>
              </a:spcBef>
              <a:spcAft>
                <a:spcPct val="0"/>
              </a:spcAft>
            </a:pPr>
            <a:r>
              <a:rPr lang="en-GB" b="1">
                <a:solidFill>
                  <a:srgbClr val="339933"/>
                </a:solidFill>
                <a:effectLst>
                  <a:outerShdw blurRad="38100" dist="38100" dir="2700000" algn="tl">
                    <a:srgbClr val="C0C0C0"/>
                  </a:outerShdw>
                </a:effectLst>
                <a:ea typeface="ＭＳ Ｐゴシック" pitchFamily="34" charset="-128"/>
                <a:cs typeface="Arial" charset="0"/>
              </a:rPr>
              <a:t>Self-self, others to self, and self to other</a:t>
            </a:r>
          </a:p>
        </p:txBody>
      </p:sp>
      <p:sp>
        <p:nvSpPr>
          <p:cNvPr id="114704" name="Text Box 19"/>
          <p:cNvSpPr txBox="1">
            <a:spLocks noChangeArrowheads="1"/>
          </p:cNvSpPr>
          <p:nvPr/>
        </p:nvSpPr>
        <p:spPr bwMode="auto">
          <a:xfrm>
            <a:off x="5868591" y="1431133"/>
            <a:ext cx="2132409" cy="5909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685800" fontAlgn="base">
              <a:spcBef>
                <a:spcPct val="50000"/>
              </a:spcBef>
              <a:spcAft>
                <a:spcPct val="0"/>
              </a:spcAft>
            </a:pPr>
            <a:endParaRPr lang="en-GB" sz="1350" b="1">
              <a:solidFill>
                <a:srgbClr val="008000"/>
              </a:solidFill>
              <a:ea typeface="ＭＳ Ｐゴシック" pitchFamily="34" charset="-128"/>
              <a:cs typeface="Arial" charset="0"/>
            </a:endParaRPr>
          </a:p>
          <a:p>
            <a:pPr defTabSz="685800" fontAlgn="base">
              <a:lnSpc>
                <a:spcPct val="90000"/>
              </a:lnSpc>
              <a:spcBef>
                <a:spcPct val="50000"/>
              </a:spcBef>
              <a:spcAft>
                <a:spcPct val="0"/>
              </a:spcAft>
            </a:pPr>
            <a:endParaRPr lang="en-GB" sz="1350" b="1">
              <a:solidFill>
                <a:srgbClr val="FFFFFF"/>
              </a:solidFill>
              <a:ea typeface="ＭＳ Ｐゴシック" pitchFamily="34" charset="-128"/>
              <a:cs typeface="Arial" charset="0"/>
            </a:endParaRPr>
          </a:p>
        </p:txBody>
      </p:sp>
      <p:sp>
        <p:nvSpPr>
          <p:cNvPr id="1141777" name="Text Box 17"/>
          <p:cNvSpPr txBox="1">
            <a:spLocks noChangeArrowheads="1"/>
          </p:cNvSpPr>
          <p:nvPr/>
        </p:nvSpPr>
        <p:spPr bwMode="auto">
          <a:xfrm>
            <a:off x="1871664" y="5426869"/>
            <a:ext cx="5237560" cy="415498"/>
          </a:xfrm>
          <a:prstGeom prst="rect">
            <a:avLst/>
          </a:prstGeom>
          <a:noFill/>
          <a:ln w="9525">
            <a:noFill/>
            <a:miter lim="800000"/>
            <a:headEnd/>
            <a:tailEnd/>
          </a:ln>
          <a:effectLst/>
        </p:spPr>
        <p:txBody>
          <a:bodyPr>
            <a:spAutoFit/>
          </a:bodyPr>
          <a:lstStyle/>
          <a:p>
            <a:pPr algn="ctr" defTabSz="685800" fontAlgn="base">
              <a:spcBef>
                <a:spcPct val="50000"/>
              </a:spcBef>
              <a:spcAft>
                <a:spcPct val="0"/>
              </a:spcAft>
            </a:pPr>
            <a:r>
              <a:rPr lang="en-GB" sz="2100" b="1">
                <a:solidFill>
                  <a:srgbClr val="009900"/>
                </a:solidFill>
                <a:effectLst>
                  <a:outerShdw blurRad="38100" dist="38100" dir="2700000" algn="tl">
                    <a:srgbClr val="C0C0C0"/>
                  </a:outerShdw>
                </a:effectLst>
                <a:cs typeface="Arial" charset="0"/>
              </a:rPr>
              <a:t>Proximity, secure base and safe haven</a:t>
            </a:r>
          </a:p>
        </p:txBody>
      </p:sp>
    </p:spTree>
    <p:extLst>
      <p:ext uri="{BB962C8B-B14F-4D97-AF65-F5344CB8AC3E}">
        <p14:creationId xmlns:p14="http://schemas.microsoft.com/office/powerpoint/2010/main" val="220371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37666" name="Picture 3" descr="Copy of IMG_20140224b_0003_NEW.png"/>
          <p:cNvPicPr>
            <a:picLocks noChangeAspect="1"/>
          </p:cNvPicPr>
          <p:nvPr/>
        </p:nvPicPr>
        <p:blipFill>
          <a:blip r:embed="rId2"/>
          <a:srcRect/>
          <a:stretch>
            <a:fillRect/>
          </a:stretch>
        </p:blipFill>
        <p:spPr bwMode="auto">
          <a:xfrm>
            <a:off x="1656161" y="1376362"/>
            <a:ext cx="5912644" cy="4435079"/>
          </a:xfrm>
          <a:prstGeom prst="rect">
            <a:avLst/>
          </a:prstGeom>
          <a:noFill/>
          <a:ln w="9525">
            <a:noFill/>
            <a:miter lim="800000"/>
            <a:headEnd/>
            <a:tailEnd/>
          </a:ln>
        </p:spPr>
      </p:pic>
      <p:sp>
        <p:nvSpPr>
          <p:cNvPr id="803866" name="AutoShape 26"/>
          <p:cNvSpPr>
            <a:spLocks noChangeArrowheads="1"/>
          </p:cNvSpPr>
          <p:nvPr/>
        </p:nvSpPr>
        <p:spPr bwMode="auto">
          <a:xfrm>
            <a:off x="2357439" y="2834878"/>
            <a:ext cx="1350169" cy="1081088"/>
          </a:xfrm>
          <a:prstGeom prst="irregularSeal1">
            <a:avLst/>
          </a:prstGeom>
          <a:noFill/>
          <a:ln w="28575">
            <a:solidFill>
              <a:srgbClr val="800000"/>
            </a:solidFill>
            <a:miter lim="800000"/>
            <a:headEnd/>
            <a:tailEnd/>
          </a:ln>
          <a:effectLst/>
        </p:spPr>
        <p:txBody>
          <a:bodyPr wrap="none" anchor="ctr"/>
          <a:lstStyle/>
          <a:p>
            <a:pPr defTabSz="685800" fontAlgn="base">
              <a:lnSpc>
                <a:spcPct val="90000"/>
              </a:lnSpc>
              <a:spcBef>
                <a:spcPct val="20000"/>
              </a:spcBef>
              <a:spcAft>
                <a:spcPct val="0"/>
              </a:spcAft>
              <a:defRPr/>
            </a:pPr>
            <a:endParaRPr lang="en-GB" sz="1350" b="1">
              <a:solidFill>
                <a:srgbClr val="FFFFFF"/>
              </a:solidFill>
              <a:effectLst>
                <a:outerShdw blurRad="38100" dist="38100" dir="2700000" algn="tl">
                  <a:srgbClr val="000000">
                    <a:alpha val="43137"/>
                  </a:srgbClr>
                </a:outerShdw>
              </a:effectLst>
              <a:cs typeface="Arial" charset="0"/>
            </a:endParaRPr>
          </a:p>
        </p:txBody>
      </p:sp>
      <p:sp>
        <p:nvSpPr>
          <p:cNvPr id="1137668" name="Text Box 4"/>
          <p:cNvSpPr txBox="1">
            <a:spLocks noChangeArrowheads="1"/>
          </p:cNvSpPr>
          <p:nvPr/>
        </p:nvSpPr>
        <p:spPr bwMode="auto">
          <a:xfrm>
            <a:off x="2681288" y="3158729"/>
            <a:ext cx="810816" cy="1006429"/>
          </a:xfrm>
          <a:prstGeom prst="rect">
            <a:avLst/>
          </a:prstGeom>
          <a:noFill/>
          <a:ln w="9525">
            <a:noFill/>
            <a:miter lim="800000"/>
            <a:headEnd/>
            <a:tailEnd/>
          </a:ln>
        </p:spPr>
        <p:txBody>
          <a:bodyPr>
            <a:spAutoFit/>
          </a:bodyPr>
          <a:lstStyle/>
          <a:p>
            <a:pPr defTabSz="685800" fontAlgn="base">
              <a:lnSpc>
                <a:spcPct val="90000"/>
              </a:lnSpc>
              <a:spcBef>
                <a:spcPct val="50000"/>
              </a:spcBef>
              <a:spcAft>
                <a:spcPct val="0"/>
              </a:spcAft>
            </a:pPr>
            <a:r>
              <a:rPr lang="en-GB" b="1">
                <a:solidFill>
                  <a:srgbClr val="800000"/>
                </a:solidFill>
                <a:ea typeface="ＭＳ Ｐゴシック" pitchFamily="34" charset="-128"/>
                <a:cs typeface="Arial" charset="0"/>
              </a:rPr>
              <a:t>Threat</a:t>
            </a:r>
          </a:p>
          <a:p>
            <a:pPr defTabSz="685800" fontAlgn="base">
              <a:spcBef>
                <a:spcPct val="50000"/>
              </a:spcBef>
              <a:spcAft>
                <a:spcPct val="0"/>
              </a:spcAft>
            </a:pPr>
            <a:endParaRPr lang="en-GB" b="1">
              <a:solidFill>
                <a:srgbClr val="FFFFFF"/>
              </a:solidFill>
              <a:ea typeface="ＭＳ Ｐゴシック" pitchFamily="34" charset="-128"/>
              <a:cs typeface="Arial" charset="0"/>
            </a:endParaRPr>
          </a:p>
        </p:txBody>
      </p:sp>
      <p:sp>
        <p:nvSpPr>
          <p:cNvPr id="1137669" name="AutoShape 27"/>
          <p:cNvSpPr>
            <a:spLocks noChangeArrowheads="1"/>
          </p:cNvSpPr>
          <p:nvPr/>
        </p:nvSpPr>
        <p:spPr bwMode="auto">
          <a:xfrm>
            <a:off x="3383757" y="2349104"/>
            <a:ext cx="2159794" cy="485775"/>
          </a:xfrm>
          <a:prstGeom prst="leftArrow">
            <a:avLst>
              <a:gd name="adj1" fmla="val 50000"/>
              <a:gd name="adj2" fmla="val 111152"/>
            </a:avLst>
          </a:prstGeom>
          <a:noFill/>
          <a:ln w="28575">
            <a:solidFill>
              <a:srgbClr val="008000"/>
            </a:solidFill>
            <a:miter lim="800000"/>
            <a:headEnd/>
            <a:tailEnd/>
          </a:ln>
        </p:spPr>
        <p:txBody>
          <a:bodyPr wrap="none" anchor="ctr"/>
          <a:lstStyle/>
          <a:p>
            <a:pPr marL="257175" indent="-257175" algn="ctr" defTabSz="685800" fontAlgn="base">
              <a:lnSpc>
                <a:spcPct val="90000"/>
              </a:lnSpc>
              <a:spcBef>
                <a:spcPct val="20000"/>
              </a:spcBef>
              <a:spcAft>
                <a:spcPct val="0"/>
              </a:spcAft>
            </a:pPr>
            <a:r>
              <a:rPr lang="en-GB" b="1">
                <a:solidFill>
                  <a:srgbClr val="008000"/>
                </a:solidFill>
                <a:ea typeface="ＭＳ Ｐゴシック" pitchFamily="34" charset="-128"/>
                <a:cs typeface="Arial" charset="0"/>
              </a:rPr>
              <a:t>Calms/encourages</a:t>
            </a:r>
          </a:p>
        </p:txBody>
      </p:sp>
      <p:sp>
        <p:nvSpPr>
          <p:cNvPr id="803863" name="Oval 23"/>
          <p:cNvSpPr>
            <a:spLocks noChangeArrowheads="1"/>
          </p:cNvSpPr>
          <p:nvPr/>
        </p:nvSpPr>
        <p:spPr bwMode="auto">
          <a:xfrm>
            <a:off x="4950619" y="3050381"/>
            <a:ext cx="1458516" cy="863204"/>
          </a:xfrm>
          <a:prstGeom prst="ellipse">
            <a:avLst/>
          </a:prstGeom>
          <a:noFill/>
          <a:ln w="38100">
            <a:solidFill>
              <a:srgbClr val="008000"/>
            </a:solidFill>
            <a:round/>
            <a:headEnd/>
            <a:tailEnd/>
          </a:ln>
          <a:effectLst/>
        </p:spPr>
        <p:txBody>
          <a:bodyPr wrap="none" anchor="ctr"/>
          <a:lstStyle/>
          <a:p>
            <a:pPr defTabSz="685800" fontAlgn="base">
              <a:lnSpc>
                <a:spcPct val="90000"/>
              </a:lnSpc>
              <a:spcBef>
                <a:spcPct val="20000"/>
              </a:spcBef>
              <a:spcAft>
                <a:spcPct val="0"/>
              </a:spcAft>
              <a:defRPr/>
            </a:pPr>
            <a:endParaRPr lang="en-GB" sz="1350" b="1">
              <a:solidFill>
                <a:srgbClr val="FFFFFF"/>
              </a:solidFill>
              <a:effectLst>
                <a:outerShdw blurRad="38100" dist="38100" dir="2700000" algn="tl">
                  <a:srgbClr val="000000">
                    <a:alpha val="43137"/>
                  </a:srgbClr>
                </a:outerShdw>
              </a:effectLst>
              <a:cs typeface="Arial" charset="0"/>
            </a:endParaRPr>
          </a:p>
        </p:txBody>
      </p:sp>
      <p:sp>
        <p:nvSpPr>
          <p:cNvPr id="1137671" name="Text Box 8"/>
          <p:cNvSpPr txBox="1">
            <a:spLocks noChangeArrowheads="1"/>
          </p:cNvSpPr>
          <p:nvPr/>
        </p:nvSpPr>
        <p:spPr bwMode="auto">
          <a:xfrm>
            <a:off x="5112545" y="3213498"/>
            <a:ext cx="1350169" cy="1006429"/>
          </a:xfrm>
          <a:prstGeom prst="rect">
            <a:avLst/>
          </a:prstGeom>
          <a:noFill/>
          <a:ln w="9525">
            <a:noFill/>
            <a:miter lim="800000"/>
            <a:headEnd/>
            <a:tailEnd/>
          </a:ln>
        </p:spPr>
        <p:txBody>
          <a:bodyPr>
            <a:spAutoFit/>
          </a:bodyPr>
          <a:lstStyle/>
          <a:p>
            <a:pPr defTabSz="685800" fontAlgn="base">
              <a:lnSpc>
                <a:spcPct val="90000"/>
              </a:lnSpc>
              <a:spcBef>
                <a:spcPct val="50000"/>
              </a:spcBef>
              <a:spcAft>
                <a:spcPct val="0"/>
              </a:spcAft>
            </a:pPr>
            <a:r>
              <a:rPr lang="en-GB" b="1">
                <a:solidFill>
                  <a:srgbClr val="008000"/>
                </a:solidFill>
                <a:ea typeface="ＭＳ Ｐゴシック" pitchFamily="34" charset="-128"/>
                <a:cs typeface="Arial" charset="0"/>
              </a:rPr>
              <a:t>Affiliative/ Soothing</a:t>
            </a:r>
          </a:p>
          <a:p>
            <a:pPr defTabSz="685800" fontAlgn="base">
              <a:spcBef>
                <a:spcPct val="50000"/>
              </a:spcBef>
              <a:spcAft>
                <a:spcPct val="0"/>
              </a:spcAft>
            </a:pPr>
            <a:endParaRPr lang="en-GB" b="1">
              <a:solidFill>
                <a:srgbClr val="FFFFFF"/>
              </a:solidFill>
              <a:ea typeface="ＭＳ Ｐゴシック" pitchFamily="34" charset="-128"/>
              <a:cs typeface="Arial" charset="0"/>
            </a:endParaRPr>
          </a:p>
        </p:txBody>
      </p:sp>
      <p:sp>
        <p:nvSpPr>
          <p:cNvPr id="404492" name="Text Box 12"/>
          <p:cNvSpPr txBox="1">
            <a:spLocks noChangeArrowheads="1"/>
          </p:cNvSpPr>
          <p:nvPr/>
        </p:nvSpPr>
        <p:spPr bwMode="auto">
          <a:xfrm>
            <a:off x="1709737" y="944167"/>
            <a:ext cx="5940029" cy="618631"/>
          </a:xfrm>
          <a:prstGeom prst="rect">
            <a:avLst/>
          </a:prstGeom>
          <a:noFill/>
          <a:ln w="9525">
            <a:noFill/>
            <a:miter lim="800000"/>
            <a:headEnd/>
            <a:tailEnd/>
          </a:ln>
          <a:effectLst/>
        </p:spPr>
        <p:txBody>
          <a:bodyPr>
            <a:spAutoFit/>
          </a:bodyPr>
          <a:lstStyle/>
          <a:p>
            <a:pPr algn="ctr" defTabSz="685800" fontAlgn="base">
              <a:lnSpc>
                <a:spcPct val="70000"/>
              </a:lnSpc>
              <a:spcBef>
                <a:spcPct val="50000"/>
              </a:spcBef>
              <a:spcAft>
                <a:spcPct val="0"/>
              </a:spcAft>
            </a:pPr>
            <a:r>
              <a:rPr lang="en-GB" b="1">
                <a:solidFill>
                  <a:srgbClr val="336699"/>
                </a:solidFill>
                <a:effectLst>
                  <a:outerShdw blurRad="38100" dist="38100" dir="2700000" algn="tl">
                    <a:srgbClr val="C0C0C0"/>
                  </a:outerShdw>
                </a:effectLst>
                <a:ea typeface="ＭＳ Ｐゴシック" pitchFamily="34" charset="-128"/>
                <a:cs typeface="Arial" charset="0"/>
              </a:rPr>
              <a:t>Maturation of Affiliative Processing</a:t>
            </a:r>
          </a:p>
          <a:p>
            <a:pPr algn="ctr" defTabSz="685800" fontAlgn="base">
              <a:lnSpc>
                <a:spcPct val="70000"/>
              </a:lnSpc>
              <a:spcBef>
                <a:spcPct val="50000"/>
              </a:spcBef>
              <a:spcAft>
                <a:spcPct val="0"/>
              </a:spcAft>
            </a:pPr>
            <a:r>
              <a:rPr lang="en-GB" b="1">
                <a:solidFill>
                  <a:srgbClr val="336699"/>
                </a:solidFill>
                <a:effectLst>
                  <a:outerShdw blurRad="38100" dist="38100" dir="2700000" algn="tl">
                    <a:srgbClr val="C0C0C0"/>
                  </a:outerShdw>
                </a:effectLst>
                <a:ea typeface="ＭＳ Ｐゴシック" pitchFamily="34" charset="-128"/>
                <a:cs typeface="Arial" charset="0"/>
              </a:rPr>
              <a:t> Proximity, secure base, safe haven</a:t>
            </a:r>
          </a:p>
        </p:txBody>
      </p:sp>
      <p:sp>
        <p:nvSpPr>
          <p:cNvPr id="793611" name="Line 11"/>
          <p:cNvSpPr>
            <a:spLocks noChangeShapeType="1"/>
          </p:cNvSpPr>
          <p:nvPr/>
        </p:nvSpPr>
        <p:spPr bwMode="auto">
          <a:xfrm flipV="1">
            <a:off x="2789635" y="3644505"/>
            <a:ext cx="2052638" cy="1026319"/>
          </a:xfrm>
          <a:prstGeom prst="line">
            <a:avLst/>
          </a:prstGeom>
          <a:noFill/>
          <a:ln w="38100">
            <a:solidFill>
              <a:srgbClr val="008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685800" fontAlgn="base">
              <a:lnSpc>
                <a:spcPct val="90000"/>
              </a:lnSpc>
              <a:spcBef>
                <a:spcPct val="20000"/>
              </a:spcBef>
              <a:spcAft>
                <a:spcPct val="0"/>
              </a:spcAft>
              <a:defRPr/>
            </a:pPr>
            <a:endParaRPr lang="en-US" sz="1350" b="1">
              <a:solidFill>
                <a:srgbClr val="FFFFFF"/>
              </a:solidFill>
              <a:ea typeface="ＭＳ Ｐゴシック" charset="0"/>
              <a:cs typeface="ＭＳ Ｐゴシック" charset="0"/>
            </a:endParaRPr>
          </a:p>
        </p:txBody>
      </p:sp>
      <p:sp>
        <p:nvSpPr>
          <p:cNvPr id="2" name="Line 11"/>
          <p:cNvSpPr>
            <a:spLocks noChangeShapeType="1"/>
          </p:cNvSpPr>
          <p:nvPr/>
        </p:nvSpPr>
        <p:spPr bwMode="auto">
          <a:xfrm flipV="1">
            <a:off x="4301730" y="3807620"/>
            <a:ext cx="810815" cy="1241822"/>
          </a:xfrm>
          <a:prstGeom prst="line">
            <a:avLst/>
          </a:prstGeom>
          <a:noFill/>
          <a:ln w="38100">
            <a:solidFill>
              <a:srgbClr val="008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685800" fontAlgn="base">
              <a:lnSpc>
                <a:spcPct val="90000"/>
              </a:lnSpc>
              <a:spcBef>
                <a:spcPct val="20000"/>
              </a:spcBef>
              <a:spcAft>
                <a:spcPct val="0"/>
              </a:spcAft>
              <a:defRPr/>
            </a:pPr>
            <a:endParaRPr lang="en-US" sz="1350" b="1">
              <a:solidFill>
                <a:srgbClr val="FFFFFF"/>
              </a:solidFill>
              <a:ea typeface="ＭＳ Ｐゴシック" charset="0"/>
              <a:cs typeface="ＭＳ Ｐゴシック" charset="0"/>
            </a:endParaRPr>
          </a:p>
        </p:txBody>
      </p:sp>
      <p:sp>
        <p:nvSpPr>
          <p:cNvPr id="793608" name="Line 8"/>
          <p:cNvSpPr>
            <a:spLocks noChangeShapeType="1"/>
          </p:cNvSpPr>
          <p:nvPr/>
        </p:nvSpPr>
        <p:spPr bwMode="auto">
          <a:xfrm>
            <a:off x="5706666" y="3969544"/>
            <a:ext cx="647700" cy="863204"/>
          </a:xfrm>
          <a:prstGeom prst="line">
            <a:avLst/>
          </a:prstGeom>
          <a:noFill/>
          <a:ln w="38100">
            <a:solidFill>
              <a:srgbClr val="008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685800" fontAlgn="base">
              <a:lnSpc>
                <a:spcPct val="90000"/>
              </a:lnSpc>
              <a:spcBef>
                <a:spcPct val="20000"/>
              </a:spcBef>
              <a:spcAft>
                <a:spcPct val="0"/>
              </a:spcAft>
              <a:defRPr/>
            </a:pPr>
            <a:endParaRPr lang="en-US" sz="1350" b="1">
              <a:solidFill>
                <a:srgbClr val="FFFFFF"/>
              </a:solidFill>
              <a:ea typeface="ＭＳ Ｐゴシック" charset="0"/>
              <a:cs typeface="ＭＳ Ｐゴシック" charset="0"/>
            </a:endParaRPr>
          </a:p>
        </p:txBody>
      </p:sp>
      <p:sp>
        <p:nvSpPr>
          <p:cNvPr id="793625" name="Line 25"/>
          <p:cNvSpPr>
            <a:spLocks noChangeShapeType="1"/>
          </p:cNvSpPr>
          <p:nvPr/>
        </p:nvSpPr>
        <p:spPr bwMode="auto">
          <a:xfrm flipV="1">
            <a:off x="6246020" y="2187179"/>
            <a:ext cx="756047" cy="809625"/>
          </a:xfrm>
          <a:prstGeom prst="line">
            <a:avLst/>
          </a:prstGeom>
          <a:noFill/>
          <a:ln w="38100">
            <a:solidFill>
              <a:srgbClr val="008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685800" fontAlgn="base">
              <a:lnSpc>
                <a:spcPct val="90000"/>
              </a:lnSpc>
              <a:spcBef>
                <a:spcPct val="20000"/>
              </a:spcBef>
              <a:spcAft>
                <a:spcPct val="0"/>
              </a:spcAft>
              <a:defRPr/>
            </a:pPr>
            <a:endParaRPr lang="en-US" sz="1350" b="1">
              <a:solidFill>
                <a:srgbClr val="FFFFFF"/>
              </a:solidFill>
              <a:ea typeface="ＭＳ Ｐゴシック" charset="0"/>
              <a:cs typeface="ＭＳ Ｐゴシック" charset="0"/>
            </a:endParaRPr>
          </a:p>
        </p:txBody>
      </p:sp>
      <p:sp>
        <p:nvSpPr>
          <p:cNvPr id="114701" name="Text Box 16"/>
          <p:cNvSpPr txBox="1">
            <a:spLocks noChangeArrowheads="1"/>
          </p:cNvSpPr>
          <p:nvPr/>
        </p:nvSpPr>
        <p:spPr bwMode="auto">
          <a:xfrm>
            <a:off x="1439466" y="4779169"/>
            <a:ext cx="2052638" cy="10064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cs typeface="ＭＳ Ｐゴシック" charset="0"/>
              </a:defRPr>
            </a:lvl1pPr>
            <a:lvl2pPr marL="534988">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defTabSz="685800" fontAlgn="base">
              <a:spcBef>
                <a:spcPct val="50000"/>
              </a:spcBef>
              <a:spcAft>
                <a:spcPct val="0"/>
              </a:spcAft>
              <a:defRPr/>
            </a:pPr>
            <a:r>
              <a:rPr lang="en-GB" sz="1350" b="1">
                <a:solidFill>
                  <a:srgbClr val="008000"/>
                </a:solidFill>
              </a:rPr>
              <a:t>Internal representations of helpful others and sources of comfort</a:t>
            </a:r>
          </a:p>
          <a:p>
            <a:pPr defTabSz="685800" fontAlgn="base">
              <a:lnSpc>
                <a:spcPct val="90000"/>
              </a:lnSpc>
              <a:spcBef>
                <a:spcPct val="50000"/>
              </a:spcBef>
              <a:spcAft>
                <a:spcPct val="0"/>
              </a:spcAft>
              <a:defRPr/>
            </a:pPr>
            <a:endParaRPr lang="en-GB" sz="1350" b="1">
              <a:solidFill>
                <a:srgbClr val="FFFFFF"/>
              </a:solidFill>
            </a:endParaRPr>
          </a:p>
        </p:txBody>
      </p:sp>
      <p:sp>
        <p:nvSpPr>
          <p:cNvPr id="114702" name="Text Box 17"/>
          <p:cNvSpPr txBox="1">
            <a:spLocks noChangeArrowheads="1"/>
          </p:cNvSpPr>
          <p:nvPr/>
        </p:nvSpPr>
        <p:spPr bwMode="auto">
          <a:xfrm>
            <a:off x="3383756" y="5211367"/>
            <a:ext cx="1782366" cy="5078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cs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marL="257175" indent="-257175" defTabSz="685800" fontAlgn="base">
              <a:spcBef>
                <a:spcPct val="50000"/>
              </a:spcBef>
              <a:spcAft>
                <a:spcPct val="0"/>
              </a:spcAft>
              <a:defRPr/>
            </a:pPr>
            <a:r>
              <a:rPr lang="en-GB" sz="1350" b="1">
                <a:solidFill>
                  <a:srgbClr val="008000"/>
                </a:solidFill>
              </a:rPr>
              <a:t>Emotional memories of soothing</a:t>
            </a:r>
            <a:endParaRPr lang="en-GB" sz="1350" b="1">
              <a:solidFill>
                <a:srgbClr val="FFFFFF"/>
              </a:solidFill>
            </a:endParaRPr>
          </a:p>
        </p:txBody>
      </p:sp>
      <p:sp>
        <p:nvSpPr>
          <p:cNvPr id="114703" name="Text Box 18"/>
          <p:cNvSpPr txBox="1">
            <a:spLocks noChangeArrowheads="1"/>
          </p:cNvSpPr>
          <p:nvPr/>
        </p:nvSpPr>
        <p:spPr bwMode="auto">
          <a:xfrm>
            <a:off x="6137673" y="4832749"/>
            <a:ext cx="1863328" cy="4662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cs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marL="257175" indent="-257175" defTabSz="685800" fontAlgn="base">
              <a:lnSpc>
                <a:spcPct val="90000"/>
              </a:lnSpc>
              <a:spcBef>
                <a:spcPct val="50000"/>
              </a:spcBef>
              <a:spcAft>
                <a:spcPct val="0"/>
              </a:spcAft>
              <a:defRPr/>
            </a:pPr>
            <a:r>
              <a:rPr lang="en-GB" sz="1350" b="1">
                <a:solidFill>
                  <a:srgbClr val="008000"/>
                </a:solidFill>
              </a:rPr>
              <a:t>Neurophysiological networks</a:t>
            </a:r>
          </a:p>
        </p:txBody>
      </p:sp>
      <p:sp>
        <p:nvSpPr>
          <p:cNvPr id="114704" name="Text Box 19"/>
          <p:cNvSpPr txBox="1">
            <a:spLocks noChangeArrowheads="1"/>
          </p:cNvSpPr>
          <p:nvPr/>
        </p:nvSpPr>
        <p:spPr bwMode="auto">
          <a:xfrm>
            <a:off x="5868591" y="1646635"/>
            <a:ext cx="2132409" cy="7986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685800" fontAlgn="base">
              <a:spcBef>
                <a:spcPct val="50000"/>
              </a:spcBef>
              <a:spcAft>
                <a:spcPct val="0"/>
              </a:spcAft>
            </a:pPr>
            <a:r>
              <a:rPr lang="en-GB" sz="1350" b="1">
                <a:solidFill>
                  <a:srgbClr val="008000"/>
                </a:solidFill>
                <a:ea typeface="ＭＳ Ｐゴシック" pitchFamily="34" charset="-128"/>
                <a:cs typeface="Arial" charset="0"/>
              </a:rPr>
              <a:t>Self-affiliation –experiences a lovable self</a:t>
            </a:r>
          </a:p>
          <a:p>
            <a:pPr defTabSz="685800" fontAlgn="base">
              <a:lnSpc>
                <a:spcPct val="90000"/>
              </a:lnSpc>
              <a:spcBef>
                <a:spcPct val="50000"/>
              </a:spcBef>
              <a:spcAft>
                <a:spcPct val="0"/>
              </a:spcAft>
            </a:pPr>
            <a:endParaRPr lang="en-GB" sz="1350" b="1">
              <a:solidFill>
                <a:srgbClr val="FFFFFF"/>
              </a:solidFill>
              <a:ea typeface="ＭＳ Ｐゴシック" pitchFamily="34" charset="-128"/>
              <a:cs typeface="Arial" charset="0"/>
            </a:endParaRPr>
          </a:p>
        </p:txBody>
      </p:sp>
    </p:spTree>
    <p:extLst>
      <p:ext uri="{BB962C8B-B14F-4D97-AF65-F5344CB8AC3E}">
        <p14:creationId xmlns:p14="http://schemas.microsoft.com/office/powerpoint/2010/main" val="1529253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93611"/>
                                        </p:tgtEl>
                                        <p:attrNameLst>
                                          <p:attrName>style.visibility</p:attrName>
                                        </p:attrNameLst>
                                      </p:cBhvr>
                                      <p:to>
                                        <p:strVal val="visible"/>
                                      </p:to>
                                    </p:set>
                                    <p:anim calcmode="lin" valueType="num">
                                      <p:cBhvr additive="base">
                                        <p:cTn id="7" dur="500" fill="hold"/>
                                        <p:tgtEl>
                                          <p:spTgt spid="793611"/>
                                        </p:tgtEl>
                                        <p:attrNameLst>
                                          <p:attrName>ppt_x</p:attrName>
                                        </p:attrNameLst>
                                      </p:cBhvr>
                                      <p:tavLst>
                                        <p:tav tm="0">
                                          <p:val>
                                            <p:strVal val="#ppt_x"/>
                                          </p:val>
                                        </p:tav>
                                        <p:tav tm="100000">
                                          <p:val>
                                            <p:strVal val="#ppt_x"/>
                                          </p:val>
                                        </p:tav>
                                      </p:tavLst>
                                    </p:anim>
                                    <p:anim calcmode="lin" valueType="num">
                                      <p:cBhvr additive="base">
                                        <p:cTn id="8" dur="500" fill="hold"/>
                                        <p:tgtEl>
                                          <p:spTgt spid="7936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93608"/>
                                        </p:tgtEl>
                                        <p:attrNameLst>
                                          <p:attrName>style.visibility</p:attrName>
                                        </p:attrNameLst>
                                      </p:cBhvr>
                                      <p:to>
                                        <p:strVal val="visible"/>
                                      </p:to>
                                    </p:set>
                                    <p:anim calcmode="lin" valueType="num">
                                      <p:cBhvr additive="base">
                                        <p:cTn id="19" dur="500" fill="hold"/>
                                        <p:tgtEl>
                                          <p:spTgt spid="793608"/>
                                        </p:tgtEl>
                                        <p:attrNameLst>
                                          <p:attrName>ppt_x</p:attrName>
                                        </p:attrNameLst>
                                      </p:cBhvr>
                                      <p:tavLst>
                                        <p:tav tm="0">
                                          <p:val>
                                            <p:strVal val="#ppt_x"/>
                                          </p:val>
                                        </p:tav>
                                        <p:tav tm="100000">
                                          <p:val>
                                            <p:strVal val="#ppt_x"/>
                                          </p:val>
                                        </p:tav>
                                      </p:tavLst>
                                    </p:anim>
                                    <p:anim calcmode="lin" valueType="num">
                                      <p:cBhvr additive="base">
                                        <p:cTn id="20" dur="500" fill="hold"/>
                                        <p:tgtEl>
                                          <p:spTgt spid="79360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93625"/>
                                        </p:tgtEl>
                                        <p:attrNameLst>
                                          <p:attrName>style.visibility</p:attrName>
                                        </p:attrNameLst>
                                      </p:cBhvr>
                                      <p:to>
                                        <p:strVal val="visible"/>
                                      </p:to>
                                    </p:set>
                                    <p:anim calcmode="lin" valueType="num">
                                      <p:cBhvr additive="base">
                                        <p:cTn id="25" dur="500" fill="hold"/>
                                        <p:tgtEl>
                                          <p:spTgt spid="793625"/>
                                        </p:tgtEl>
                                        <p:attrNameLst>
                                          <p:attrName>ppt_x</p:attrName>
                                        </p:attrNameLst>
                                      </p:cBhvr>
                                      <p:tavLst>
                                        <p:tav tm="0">
                                          <p:val>
                                            <p:strVal val="#ppt_x"/>
                                          </p:val>
                                        </p:tav>
                                        <p:tav tm="100000">
                                          <p:val>
                                            <p:strVal val="#ppt_x"/>
                                          </p:val>
                                        </p:tav>
                                      </p:tavLst>
                                    </p:anim>
                                    <p:anim calcmode="lin" valueType="num">
                                      <p:cBhvr additive="base">
                                        <p:cTn id="26" dur="500" fill="hold"/>
                                        <p:tgtEl>
                                          <p:spTgt spid="7936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F1866-7D8D-5B46-9744-80519C74F298}"/>
              </a:ext>
            </a:extLst>
          </p:cNvPr>
          <p:cNvSpPr>
            <a:spLocks noGrp="1"/>
          </p:cNvSpPr>
          <p:nvPr>
            <p:ph type="title"/>
          </p:nvPr>
        </p:nvSpPr>
        <p:spPr/>
        <p:txBody>
          <a:bodyPr>
            <a:normAutofit fontScale="90000"/>
          </a:bodyPr>
          <a:lstStyle/>
          <a:p>
            <a:r>
              <a:rPr lang="en-US" dirty="0"/>
              <a:t>Attachment and Response Flexibility - Seigel</a:t>
            </a:r>
          </a:p>
        </p:txBody>
      </p:sp>
      <p:sp>
        <p:nvSpPr>
          <p:cNvPr id="3" name="Content Placeholder 2">
            <a:extLst>
              <a:ext uri="{FF2B5EF4-FFF2-40B4-BE49-F238E27FC236}">
                <a16:creationId xmlns:a16="http://schemas.microsoft.com/office/drawing/2014/main" id="{E6905369-C41B-FE41-A2AC-A1D168D259D6}"/>
              </a:ext>
            </a:extLst>
          </p:cNvPr>
          <p:cNvSpPr>
            <a:spLocks noGrp="1"/>
          </p:cNvSpPr>
          <p:nvPr>
            <p:ph idx="1"/>
          </p:nvPr>
        </p:nvSpPr>
        <p:spPr/>
        <p:txBody>
          <a:bodyPr/>
          <a:lstStyle/>
          <a:p>
            <a:pPr marL="0" indent="0">
              <a:buNone/>
            </a:pPr>
            <a:endParaRPr lang="en-US" sz="800" dirty="0"/>
          </a:p>
          <a:p>
            <a:pPr marL="0" indent="0">
              <a:buNone/>
            </a:pPr>
            <a:r>
              <a:rPr lang="en-US" dirty="0"/>
              <a:t>The prefrontal mediation of response flexibility involved in secure attachment dynamics involves a coordinated process . . .</a:t>
            </a:r>
          </a:p>
        </p:txBody>
      </p:sp>
      <p:pic>
        <p:nvPicPr>
          <p:cNvPr id="5" name="Picture 4">
            <a:extLst>
              <a:ext uri="{FF2B5EF4-FFF2-40B4-BE49-F238E27FC236}">
                <a16:creationId xmlns:a16="http://schemas.microsoft.com/office/drawing/2014/main" id="{1F4D68B0-B9DB-3A48-84CB-1C9BD2AD9A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63498" y="3673098"/>
            <a:ext cx="4217003" cy="2635627"/>
          </a:xfrm>
          <a:prstGeom prst="rect">
            <a:avLst/>
          </a:prstGeom>
        </p:spPr>
      </p:pic>
    </p:spTree>
    <p:extLst>
      <p:ext uri="{BB962C8B-B14F-4D97-AF65-F5344CB8AC3E}">
        <p14:creationId xmlns:p14="http://schemas.microsoft.com/office/powerpoint/2010/main" val="24503780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F1866-7D8D-5B46-9744-80519C74F298}"/>
              </a:ext>
            </a:extLst>
          </p:cNvPr>
          <p:cNvSpPr>
            <a:spLocks noGrp="1"/>
          </p:cNvSpPr>
          <p:nvPr>
            <p:ph type="title"/>
          </p:nvPr>
        </p:nvSpPr>
        <p:spPr/>
        <p:txBody>
          <a:bodyPr>
            <a:normAutofit fontScale="90000"/>
          </a:bodyPr>
          <a:lstStyle/>
          <a:p>
            <a:r>
              <a:rPr lang="en-US" dirty="0"/>
              <a:t>Attachment and Response Flexibility - Seigel</a:t>
            </a:r>
          </a:p>
        </p:txBody>
      </p:sp>
      <p:sp>
        <p:nvSpPr>
          <p:cNvPr id="3" name="Content Placeholder 2">
            <a:extLst>
              <a:ext uri="{FF2B5EF4-FFF2-40B4-BE49-F238E27FC236}">
                <a16:creationId xmlns:a16="http://schemas.microsoft.com/office/drawing/2014/main" id="{E6905369-C41B-FE41-A2AC-A1D168D259D6}"/>
              </a:ext>
            </a:extLst>
          </p:cNvPr>
          <p:cNvSpPr>
            <a:spLocks noGrp="1"/>
          </p:cNvSpPr>
          <p:nvPr>
            <p:ph idx="1"/>
          </p:nvPr>
        </p:nvSpPr>
        <p:spPr/>
        <p:txBody>
          <a:bodyPr/>
          <a:lstStyle/>
          <a:p>
            <a:pPr marL="0" indent="0">
              <a:buNone/>
            </a:pPr>
            <a:endParaRPr lang="en-US" sz="800" dirty="0"/>
          </a:p>
          <a:p>
            <a:pPr marL="0" indent="0">
              <a:buNone/>
            </a:pPr>
            <a:r>
              <a:rPr lang="en-US" dirty="0"/>
              <a:t>Incorporating sensory, perceptual, and appraisal mechanisms and enabling new and personally meaningful responses to be enacted</a:t>
            </a:r>
          </a:p>
        </p:txBody>
      </p:sp>
      <p:pic>
        <p:nvPicPr>
          <p:cNvPr id="5" name="Picture 4">
            <a:extLst>
              <a:ext uri="{FF2B5EF4-FFF2-40B4-BE49-F238E27FC236}">
                <a16:creationId xmlns:a16="http://schemas.microsoft.com/office/drawing/2014/main" id="{1F4D68B0-B9DB-3A48-84CB-1C9BD2AD9A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63498" y="3673098"/>
            <a:ext cx="4217003" cy="2635627"/>
          </a:xfrm>
          <a:prstGeom prst="rect">
            <a:avLst/>
          </a:prstGeom>
        </p:spPr>
      </p:pic>
    </p:spTree>
    <p:extLst>
      <p:ext uri="{BB962C8B-B14F-4D97-AF65-F5344CB8AC3E}">
        <p14:creationId xmlns:p14="http://schemas.microsoft.com/office/powerpoint/2010/main" val="30085840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F1866-7D8D-5B46-9744-80519C74F298}"/>
              </a:ext>
            </a:extLst>
          </p:cNvPr>
          <p:cNvSpPr>
            <a:spLocks noGrp="1"/>
          </p:cNvSpPr>
          <p:nvPr>
            <p:ph type="title"/>
          </p:nvPr>
        </p:nvSpPr>
        <p:spPr/>
        <p:txBody>
          <a:bodyPr>
            <a:normAutofit fontScale="90000"/>
          </a:bodyPr>
          <a:lstStyle/>
          <a:p>
            <a:r>
              <a:rPr lang="en-US" dirty="0"/>
              <a:t>Attachment and Response Flexibility - Seigel</a:t>
            </a:r>
          </a:p>
        </p:txBody>
      </p:sp>
      <p:sp>
        <p:nvSpPr>
          <p:cNvPr id="3" name="Content Placeholder 2">
            <a:extLst>
              <a:ext uri="{FF2B5EF4-FFF2-40B4-BE49-F238E27FC236}">
                <a16:creationId xmlns:a16="http://schemas.microsoft.com/office/drawing/2014/main" id="{E6905369-C41B-FE41-A2AC-A1D168D259D6}"/>
              </a:ext>
            </a:extLst>
          </p:cNvPr>
          <p:cNvSpPr>
            <a:spLocks noGrp="1"/>
          </p:cNvSpPr>
          <p:nvPr>
            <p:ph idx="1"/>
          </p:nvPr>
        </p:nvSpPr>
        <p:spPr/>
        <p:txBody>
          <a:bodyPr/>
          <a:lstStyle/>
          <a:p>
            <a:pPr marL="0" indent="0">
              <a:buNone/>
            </a:pPr>
            <a:r>
              <a:rPr lang="en-US" dirty="0"/>
              <a:t>May allow us to approach life decisions, relationships, and narrative responses with self-reflection and with a sense of perspective on past, present, and future contingencies. </a:t>
            </a:r>
          </a:p>
        </p:txBody>
      </p:sp>
      <p:pic>
        <p:nvPicPr>
          <p:cNvPr id="6" name="Picture 5">
            <a:extLst>
              <a:ext uri="{FF2B5EF4-FFF2-40B4-BE49-F238E27FC236}">
                <a16:creationId xmlns:a16="http://schemas.microsoft.com/office/drawing/2014/main" id="{81B6448B-4A83-284F-BE33-4CAB3D3002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25857" y="4131779"/>
            <a:ext cx="4092285" cy="2557678"/>
          </a:xfrm>
          <a:prstGeom prst="rect">
            <a:avLst/>
          </a:prstGeom>
        </p:spPr>
      </p:pic>
    </p:spTree>
    <p:extLst>
      <p:ext uri="{BB962C8B-B14F-4D97-AF65-F5344CB8AC3E}">
        <p14:creationId xmlns:p14="http://schemas.microsoft.com/office/powerpoint/2010/main" val="10334293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0578" y="733319"/>
            <a:ext cx="3733482" cy="1454051"/>
          </a:xfrm>
          <a:prstGeom prst="rect">
            <a:avLst/>
          </a:prstGeom>
        </p:spPr>
        <p:txBody>
          <a:bodyPr vert="horz" lIns="91440" tIns="45720" rIns="91440" bIns="45720" rtlCol="0" anchor="ctr">
            <a:noAutofit/>
          </a:bodyPr>
          <a:lstStyle/>
          <a:p>
            <a:pPr algn="ctr" defTabSz="914400">
              <a:lnSpc>
                <a:spcPct val="90000"/>
              </a:lnSpc>
              <a:spcBef>
                <a:spcPct val="0"/>
              </a:spcBef>
              <a:spcAft>
                <a:spcPts val="450"/>
              </a:spcAft>
            </a:pPr>
            <a:r>
              <a:rPr lang="en-US" sz="3600" dirty="0">
                <a:latin typeface="+mj-lt"/>
                <a:ea typeface="+mj-ea"/>
                <a:cs typeface="+mj-cs"/>
              </a:rPr>
              <a:t>Attachment &amp; </a:t>
            </a:r>
            <a:br>
              <a:rPr lang="en-US" sz="3600" dirty="0">
                <a:latin typeface="+mj-lt"/>
                <a:ea typeface="+mj-ea"/>
                <a:cs typeface="+mj-cs"/>
              </a:rPr>
            </a:br>
            <a:r>
              <a:rPr lang="en-US" sz="3600" dirty="0">
                <a:latin typeface="+mj-lt"/>
                <a:ea typeface="+mj-ea"/>
                <a:cs typeface="+mj-cs"/>
              </a:rPr>
              <a:t>Psychological Flexibility</a:t>
            </a:r>
          </a:p>
        </p:txBody>
      </p:sp>
      <p:pic>
        <p:nvPicPr>
          <p:cNvPr id="7" name="Picture 6">
            <a:extLst>
              <a:ext uri="{FF2B5EF4-FFF2-40B4-BE49-F238E27FC236}">
                <a16:creationId xmlns:a16="http://schemas.microsoft.com/office/drawing/2014/main" id="{030B99D1-9C03-6148-A9E6-659F0796CF5B}"/>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20" y="907231"/>
            <a:ext cx="3628510"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p:cNvSpPr>
            <a:spLocks noGrp="1"/>
          </p:cNvSpPr>
          <p:nvPr>
            <p:ph idx="1"/>
          </p:nvPr>
        </p:nvSpPr>
        <p:spPr>
          <a:xfrm>
            <a:off x="4570578" y="2257006"/>
            <a:ext cx="3733184" cy="3886128"/>
          </a:xfrm>
        </p:spPr>
        <p:txBody>
          <a:bodyPr vert="horz" lIns="91440" tIns="45720" rIns="91440" bIns="45720" rtlCol="0" anchor="ctr">
            <a:noAutofit/>
          </a:bodyPr>
          <a:lstStyle/>
          <a:p>
            <a:pPr marL="0" indent="0" defTabSz="914400">
              <a:lnSpc>
                <a:spcPct val="90000"/>
              </a:lnSpc>
              <a:buNone/>
            </a:pPr>
            <a:r>
              <a:rPr lang="en-US" sz="2400" dirty="0">
                <a:latin typeface="+mj-lt"/>
              </a:rPr>
              <a:t>A radically embodied attachment dynamic influences physical homeostasis and capacity for adaptive responding without a need for a hypothesized activation of representational networks </a:t>
            </a:r>
          </a:p>
          <a:p>
            <a:pPr marL="0" indent="0" defTabSz="914400">
              <a:lnSpc>
                <a:spcPct val="90000"/>
              </a:lnSpc>
              <a:buNone/>
            </a:pPr>
            <a:r>
              <a:rPr lang="en-US" sz="1600" dirty="0">
                <a:latin typeface="+mj-lt"/>
              </a:rPr>
              <a:t>(Becks, </a:t>
            </a:r>
            <a:r>
              <a:rPr lang="en-US" sz="1600" dirty="0" err="1">
                <a:latin typeface="+mj-lt"/>
              </a:rPr>
              <a:t>Ljerman</a:t>
            </a:r>
            <a:r>
              <a:rPr lang="en-US" sz="1600" dirty="0">
                <a:latin typeface="+mj-lt"/>
              </a:rPr>
              <a:t> &amp;  Tops, 2015)</a:t>
            </a:r>
            <a:endParaRPr lang="en-US" sz="1600" dirty="0">
              <a:uFill>
                <a:solidFill>
                  <a:srgbClr val="FFFFFF"/>
                </a:solidFill>
              </a:uFill>
              <a:latin typeface="+mj-lt"/>
            </a:endParaRPr>
          </a:p>
        </p:txBody>
      </p:sp>
    </p:spTree>
    <p:extLst>
      <p:ext uri="{BB962C8B-B14F-4D97-AF65-F5344CB8AC3E}">
        <p14:creationId xmlns:p14="http://schemas.microsoft.com/office/powerpoint/2010/main" val="1685194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58369"/>
          </a:xfrm>
        </p:spPr>
        <p:txBody>
          <a:bodyPr>
            <a:normAutofit/>
          </a:bodyPr>
          <a:lstStyle/>
          <a:p>
            <a:r>
              <a:rPr lang="en-US" sz="4800" u="sng" dirty="0"/>
              <a:t>Consent &amp; Responsibility</a:t>
            </a:r>
          </a:p>
        </p:txBody>
      </p:sp>
      <p:sp>
        <p:nvSpPr>
          <p:cNvPr id="3" name="Content Placeholder 2"/>
          <p:cNvSpPr>
            <a:spLocks noGrp="1"/>
          </p:cNvSpPr>
          <p:nvPr>
            <p:ph sz="half" idx="1"/>
          </p:nvPr>
        </p:nvSpPr>
        <p:spPr>
          <a:xfrm>
            <a:off x="721796" y="1799399"/>
            <a:ext cx="4038600" cy="4326764"/>
          </a:xfrm>
        </p:spPr>
        <p:txBody>
          <a:bodyPr>
            <a:normAutofit/>
          </a:bodyPr>
          <a:lstStyle/>
          <a:p>
            <a:pPr marL="0" indent="0">
              <a:buNone/>
            </a:pPr>
            <a:r>
              <a:rPr lang="en-US" sz="4000" b="1" dirty="0">
                <a:solidFill>
                  <a:schemeClr val="accent2"/>
                </a:solidFill>
              </a:rPr>
              <a:t>F</a:t>
            </a:r>
            <a:r>
              <a:rPr lang="en-US" sz="4000" dirty="0"/>
              <a:t>reely Chosen</a:t>
            </a:r>
          </a:p>
          <a:p>
            <a:pPr marL="0" indent="0">
              <a:buNone/>
            </a:pPr>
            <a:r>
              <a:rPr lang="en-US" sz="4000" b="1" dirty="0">
                <a:solidFill>
                  <a:schemeClr val="accent2"/>
                </a:solidFill>
              </a:rPr>
              <a:t>R</a:t>
            </a:r>
            <a:r>
              <a:rPr lang="en-US" sz="4000" dirty="0"/>
              <a:t>eversible</a:t>
            </a:r>
          </a:p>
          <a:p>
            <a:pPr marL="0" indent="0">
              <a:buNone/>
            </a:pPr>
            <a:r>
              <a:rPr lang="en-US" sz="4000" b="1" dirty="0">
                <a:solidFill>
                  <a:srgbClr val="C0504D"/>
                </a:solidFill>
              </a:rPr>
              <a:t>I</a:t>
            </a:r>
            <a:r>
              <a:rPr lang="en-US" sz="4000" dirty="0"/>
              <a:t>nformed</a:t>
            </a:r>
          </a:p>
          <a:p>
            <a:pPr marL="0" indent="0">
              <a:buNone/>
            </a:pPr>
            <a:r>
              <a:rPr lang="en-US" sz="4000" b="1" dirty="0">
                <a:solidFill>
                  <a:srgbClr val="C0504D"/>
                </a:solidFill>
              </a:rPr>
              <a:t>E</a:t>
            </a:r>
            <a:r>
              <a:rPr lang="en-US" sz="4000" dirty="0"/>
              <a:t>nthusiastic</a:t>
            </a:r>
          </a:p>
          <a:p>
            <a:pPr marL="0" indent="0">
              <a:buNone/>
            </a:pPr>
            <a:r>
              <a:rPr lang="en-US" sz="4000" b="1" dirty="0">
                <a:solidFill>
                  <a:srgbClr val="C0504D"/>
                </a:solidFill>
              </a:rPr>
              <a:t>S</a:t>
            </a:r>
            <a:r>
              <a:rPr lang="en-US" sz="4000" dirty="0"/>
              <a:t>pecific</a:t>
            </a:r>
          </a:p>
        </p:txBody>
      </p:sp>
      <p:pic>
        <p:nvPicPr>
          <p:cNvPr id="7" name="Content Placeholder 6" descr="fries.jpeg"/>
          <p:cNvPicPr>
            <a:picLocks noGrp="1" noChangeAspect="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409934" y="1799399"/>
            <a:ext cx="4276865" cy="3810490"/>
          </a:xfrm>
        </p:spPr>
      </p:pic>
    </p:spTree>
    <p:extLst>
      <p:ext uri="{BB962C8B-B14F-4D97-AF65-F5344CB8AC3E}">
        <p14:creationId xmlns:p14="http://schemas.microsoft.com/office/powerpoint/2010/main" val="125792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p:txBody>
          <a:bodyPr/>
          <a:lstStyle/>
          <a:p>
            <a:pPr eaLnBrk="1" hangingPunct="1">
              <a:defRPr/>
            </a:pPr>
            <a:r>
              <a:rPr lang="en-US" dirty="0"/>
              <a:t>Psychological Flexibility</a:t>
            </a:r>
          </a:p>
        </p:txBody>
      </p:sp>
      <p:sp>
        <p:nvSpPr>
          <p:cNvPr id="20482" name="Rectangle 2"/>
          <p:cNvSpPr>
            <a:spLocks/>
          </p:cNvSpPr>
          <p:nvPr/>
        </p:nvSpPr>
        <p:spPr bwMode="auto">
          <a:xfrm>
            <a:off x="435322" y="1803797"/>
            <a:ext cx="5938242" cy="351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355600" indent="-355600" eaLnBrk="0" hangingPunct="0">
              <a:defRPr sz="3800">
                <a:solidFill>
                  <a:srgbClr val="000000"/>
                </a:solidFill>
                <a:latin typeface="Cochin" charset="0"/>
                <a:ea typeface="ヒラギノ明朝 ProN W3" charset="-128"/>
                <a:sym typeface="Cochin" charset="0"/>
              </a:defRPr>
            </a:lvl1pPr>
            <a:lvl2pPr marL="742950" indent="-285750" eaLnBrk="0" hangingPunct="0">
              <a:defRPr sz="3800">
                <a:solidFill>
                  <a:srgbClr val="000000"/>
                </a:solidFill>
                <a:latin typeface="Cochin" charset="0"/>
                <a:ea typeface="ヒラギノ明朝 ProN W3" charset="-128"/>
                <a:sym typeface="Cochin" charset="0"/>
              </a:defRPr>
            </a:lvl2pPr>
            <a:lvl3pPr marL="1143000" indent="-228600" eaLnBrk="0" hangingPunct="0">
              <a:defRPr sz="3800">
                <a:solidFill>
                  <a:srgbClr val="000000"/>
                </a:solidFill>
                <a:latin typeface="Cochin" charset="0"/>
                <a:ea typeface="ヒラギノ明朝 ProN W3" charset="-128"/>
                <a:sym typeface="Cochin" charset="0"/>
              </a:defRPr>
            </a:lvl3pPr>
            <a:lvl4pPr marL="1600200" indent="-228600" eaLnBrk="0" hangingPunct="0">
              <a:defRPr sz="3800">
                <a:solidFill>
                  <a:srgbClr val="000000"/>
                </a:solidFill>
                <a:latin typeface="Cochin" charset="0"/>
                <a:ea typeface="ヒラギノ明朝 ProN W3" charset="-128"/>
                <a:sym typeface="Cochin" charset="0"/>
              </a:defRPr>
            </a:lvl4pPr>
            <a:lvl5pPr marL="2057400" indent="-228600" eaLnBrk="0" hangingPunct="0">
              <a:defRPr sz="3800">
                <a:solidFill>
                  <a:srgbClr val="000000"/>
                </a:solidFill>
                <a:latin typeface="Cochin" charset="0"/>
                <a:ea typeface="ヒラギノ明朝 ProN W3" charset="-128"/>
                <a:sym typeface="Cochin" charset="0"/>
              </a:defRPr>
            </a:lvl5pPr>
            <a:lvl6pPr marL="2514600" indent="-228600" algn="ctr" eaLnBrk="0" fontAlgn="base" hangingPunct="0">
              <a:spcBef>
                <a:spcPct val="0"/>
              </a:spcBef>
              <a:spcAft>
                <a:spcPct val="0"/>
              </a:spcAft>
              <a:defRPr sz="3800">
                <a:solidFill>
                  <a:srgbClr val="000000"/>
                </a:solidFill>
                <a:latin typeface="Cochin" charset="0"/>
                <a:ea typeface="ヒラギノ明朝 ProN W3" charset="-128"/>
                <a:sym typeface="Cochin" charset="0"/>
              </a:defRPr>
            </a:lvl6pPr>
            <a:lvl7pPr marL="2971800" indent="-228600" algn="ctr" eaLnBrk="0" fontAlgn="base" hangingPunct="0">
              <a:spcBef>
                <a:spcPct val="0"/>
              </a:spcBef>
              <a:spcAft>
                <a:spcPct val="0"/>
              </a:spcAft>
              <a:defRPr sz="3800">
                <a:solidFill>
                  <a:srgbClr val="000000"/>
                </a:solidFill>
                <a:latin typeface="Cochin" charset="0"/>
                <a:ea typeface="ヒラギノ明朝 ProN W3" charset="-128"/>
                <a:sym typeface="Cochin" charset="0"/>
              </a:defRPr>
            </a:lvl7pPr>
            <a:lvl8pPr marL="3429000" indent="-228600" algn="ctr" eaLnBrk="0" fontAlgn="base" hangingPunct="0">
              <a:spcBef>
                <a:spcPct val="0"/>
              </a:spcBef>
              <a:spcAft>
                <a:spcPct val="0"/>
              </a:spcAft>
              <a:defRPr sz="3800">
                <a:solidFill>
                  <a:srgbClr val="000000"/>
                </a:solidFill>
                <a:latin typeface="Cochin" charset="0"/>
                <a:ea typeface="ヒラギノ明朝 ProN W3" charset="-128"/>
                <a:sym typeface="Cochin" charset="0"/>
              </a:defRPr>
            </a:lvl8pPr>
            <a:lvl9pPr marL="3886200" indent="-228600" algn="ctr" eaLnBrk="0" fontAlgn="base" hangingPunct="0">
              <a:spcBef>
                <a:spcPct val="0"/>
              </a:spcBef>
              <a:spcAft>
                <a:spcPct val="0"/>
              </a:spcAft>
              <a:defRPr sz="3800">
                <a:solidFill>
                  <a:srgbClr val="000000"/>
                </a:solidFill>
                <a:latin typeface="Cochin" charset="0"/>
                <a:ea typeface="ヒラギノ明朝 ProN W3" charset="-128"/>
                <a:sym typeface="Cochin" charset="0"/>
              </a:defRPr>
            </a:lvl9pPr>
          </a:lstStyle>
          <a:p>
            <a:pPr defTabSz="642915" eaLnBrk="1" fontAlgn="base" hangingPunct="1">
              <a:lnSpc>
                <a:spcPct val="120000"/>
              </a:lnSpc>
              <a:spcBef>
                <a:spcPts val="2531"/>
              </a:spcBef>
              <a:spcAft>
                <a:spcPct val="0"/>
              </a:spcAft>
              <a:buSzPct val="62000"/>
              <a:buBlip>
                <a:blip r:embed="rId2"/>
              </a:buBlip>
            </a:pPr>
            <a:r>
              <a:rPr lang="ja-JP" altLang="en-US" sz="2531" dirty="0">
                <a:solidFill>
                  <a:schemeClr val="tx1">
                    <a:lumMod val="95000"/>
                  </a:schemeClr>
                </a:solidFill>
                <a:latin typeface="Arial" charset="0"/>
                <a:ea typeface="ＭＳ Ｐゴシック" charset="-128"/>
                <a:sym typeface="Georgia" charset="0"/>
              </a:rPr>
              <a:t>“</a:t>
            </a:r>
            <a:r>
              <a:rPr lang="en-US" altLang="ja-JP" sz="2531" dirty="0">
                <a:solidFill>
                  <a:schemeClr val="tx1">
                    <a:lumMod val="95000"/>
                  </a:schemeClr>
                </a:solidFill>
                <a:latin typeface="Georgia" charset="0"/>
                <a:sym typeface="Georgia" charset="0"/>
              </a:rPr>
              <a:t>It is defined as the ability to fully contact the present moment and the thoughts and feelings it contains without needless defense, and, depending upon what the situation affords, persisting or changing in behavior in the pursuit of goals and values.</a:t>
            </a:r>
            <a:r>
              <a:rPr lang="ja-JP" altLang="en-US" sz="2531" dirty="0">
                <a:solidFill>
                  <a:schemeClr val="tx1">
                    <a:lumMod val="95000"/>
                  </a:schemeClr>
                </a:solidFill>
                <a:latin typeface="Arial" charset="0"/>
                <a:ea typeface="ＭＳ Ｐゴシック" charset="-128"/>
                <a:sym typeface="Georgia" charset="0"/>
              </a:rPr>
              <a:t>”</a:t>
            </a:r>
            <a:r>
              <a:rPr lang="en-US" altLang="ja-JP" sz="2531" dirty="0">
                <a:solidFill>
                  <a:schemeClr val="tx1">
                    <a:lumMod val="95000"/>
                  </a:schemeClr>
                </a:solidFill>
                <a:latin typeface="Georgia" charset="0"/>
                <a:sym typeface="Georgia" charset="0"/>
              </a:rPr>
              <a:t> (Hayes, et. al., 2006)</a:t>
            </a:r>
            <a:endParaRPr lang="en-US" altLang="en-US" sz="2531" dirty="0">
              <a:solidFill>
                <a:schemeClr val="tx1">
                  <a:lumMod val="95000"/>
                </a:schemeClr>
              </a:solidFill>
              <a:latin typeface="Georgia" charset="0"/>
              <a:sym typeface="Georgia" charset="0"/>
            </a:endParaRP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63258" y="2231306"/>
            <a:ext cx="2768203" cy="26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330546335"/>
      </p:ext>
    </p:extLst>
  </p:cSld>
  <p:clrMapOvr>
    <a:masterClrMapping/>
  </p:clrMapOvr>
  <p:transition spd="slow">
    <p:dissolv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4725"/>
            <a:ext cx="7886700" cy="994172"/>
          </a:xfrm>
        </p:spPr>
        <p:txBody>
          <a:bodyPr>
            <a:normAutofit fontScale="90000"/>
          </a:bodyPr>
          <a:lstStyle/>
          <a:p>
            <a:r>
              <a:rPr lang="en-US" dirty="0">
                <a:uFill>
                  <a:solidFill>
                    <a:srgbClr val="FFFF00"/>
                  </a:solidFill>
                </a:uFill>
                <a:latin typeface="Bangla MN" charset="0"/>
                <a:ea typeface="Bangla MN" charset="0"/>
                <a:cs typeface="Bangla MN" charset="0"/>
                <a:sym typeface="Times New Roman Bold"/>
              </a:rPr>
              <a:t>Compassion &amp; Psychological Flexibility</a:t>
            </a:r>
            <a:endParaRPr lang="en-US" dirty="0">
              <a:latin typeface="Bangla MN" charset="0"/>
              <a:ea typeface="Bangla MN" charset="0"/>
              <a:cs typeface="Bangla MN" charset="0"/>
            </a:endParaRPr>
          </a:p>
        </p:txBody>
      </p:sp>
      <p:sp>
        <p:nvSpPr>
          <p:cNvPr id="3" name="Content Placeholder 2"/>
          <p:cNvSpPr>
            <a:spLocks noGrp="1"/>
          </p:cNvSpPr>
          <p:nvPr>
            <p:ph idx="1"/>
          </p:nvPr>
        </p:nvSpPr>
        <p:spPr>
          <a:xfrm>
            <a:off x="628650" y="1673817"/>
            <a:ext cx="7886700" cy="4602997"/>
          </a:xfrm>
        </p:spPr>
        <p:txBody>
          <a:bodyPr>
            <a:normAutofit lnSpcReduction="10000"/>
          </a:bodyPr>
          <a:lstStyle/>
          <a:p>
            <a:pPr marL="0" indent="0">
              <a:buClr>
                <a:srgbClr val="FFFFFF"/>
              </a:buClr>
              <a:buNone/>
              <a:defRPr sz="1800">
                <a:uFillTx/>
              </a:defRPr>
            </a:pPr>
            <a:r>
              <a:rPr lang="en-US" sz="2200" b="1" dirty="0">
                <a:uFill>
                  <a:solidFill>
                    <a:srgbClr val="FFFFFF"/>
                  </a:solidFill>
                </a:uFill>
                <a:latin typeface="+mj-lt"/>
                <a:ea typeface="Bangla MN" charset="0"/>
                <a:cs typeface="Bangla Sangam MN" panose="02000000000000000000" pitchFamily="2" charset="0"/>
              </a:rPr>
              <a:t>Willingness</a:t>
            </a:r>
            <a:r>
              <a:rPr lang="en-US" sz="2200" dirty="0">
                <a:uFill>
                  <a:solidFill>
                    <a:srgbClr val="FFFFFF"/>
                  </a:solidFill>
                </a:uFill>
                <a:latin typeface="+mj-lt"/>
                <a:ea typeface="Bangla MN" charset="0"/>
                <a:cs typeface="Bangla Sangam MN" panose="02000000000000000000" pitchFamily="2" charset="0"/>
              </a:rPr>
              <a:t> to experience difficulty or suffering &amp; </a:t>
            </a:r>
            <a:r>
              <a:rPr lang="en-US" sz="2200" b="1" dirty="0">
                <a:uFill>
                  <a:solidFill>
                    <a:srgbClr val="FFFFFF"/>
                  </a:solidFill>
                </a:uFill>
                <a:latin typeface="+mj-lt"/>
                <a:ea typeface="Bangla MN" charset="0"/>
                <a:cs typeface="Bangla Sangam MN" panose="02000000000000000000" pitchFamily="2" charset="0"/>
              </a:rPr>
              <a:t>Acceptance</a:t>
            </a:r>
            <a:r>
              <a:rPr lang="en-US" sz="2200" dirty="0">
                <a:uFill>
                  <a:solidFill>
                    <a:srgbClr val="FFFFFF"/>
                  </a:solidFill>
                </a:uFill>
                <a:latin typeface="+mj-lt"/>
                <a:ea typeface="Bangla MN" charset="0"/>
                <a:cs typeface="Bangla Sangam MN" panose="02000000000000000000" pitchFamily="2" charset="0"/>
              </a:rPr>
              <a:t> of reality as it is </a:t>
            </a:r>
          </a:p>
          <a:p>
            <a:pPr marL="0" indent="0">
              <a:buClr>
                <a:srgbClr val="FFFFFF"/>
              </a:buClr>
              <a:buNone/>
              <a:defRPr sz="1800">
                <a:uFillTx/>
              </a:defRPr>
            </a:pPr>
            <a:r>
              <a:rPr lang="en-US" sz="2200" dirty="0">
                <a:uFill>
                  <a:solidFill>
                    <a:srgbClr val="FFFFFF"/>
                  </a:solidFill>
                </a:uFill>
                <a:latin typeface="+mj-lt"/>
                <a:ea typeface="Bangla MN" charset="0"/>
                <a:cs typeface="Bangla Sangam MN" panose="02000000000000000000" pitchFamily="2" charset="0"/>
              </a:rPr>
              <a:t>A Sensitivity to the </a:t>
            </a:r>
            <a:r>
              <a:rPr lang="en-US" sz="2200" b="1" dirty="0">
                <a:uFill>
                  <a:solidFill>
                    <a:srgbClr val="FFFFFF"/>
                  </a:solidFill>
                </a:uFill>
                <a:latin typeface="+mj-lt"/>
                <a:ea typeface="Bangla MN" charset="0"/>
                <a:cs typeface="Bangla Sangam MN" panose="02000000000000000000" pitchFamily="2" charset="0"/>
              </a:rPr>
              <a:t>present moment &amp; </a:t>
            </a:r>
            <a:r>
              <a:rPr lang="en-US" sz="2200" dirty="0">
                <a:latin typeface="+mj-lt"/>
              </a:rPr>
              <a:t>mindfully observing our self-evaluative, distressing and shaming thoughts without allowing them to dominate our behavior or our states of mind</a:t>
            </a:r>
            <a:endParaRPr lang="en-US" sz="2200" b="1" dirty="0">
              <a:uFill>
                <a:solidFill>
                  <a:srgbClr val="FFFFFF"/>
                </a:solidFill>
              </a:uFill>
              <a:latin typeface="+mj-lt"/>
              <a:ea typeface="Bangla MN" charset="0"/>
              <a:cs typeface="Bangla Sangam MN" panose="02000000000000000000" pitchFamily="2" charset="0"/>
            </a:endParaRPr>
          </a:p>
          <a:p>
            <a:pPr marL="0" indent="0">
              <a:buClr>
                <a:srgbClr val="FFFFFF"/>
              </a:buClr>
              <a:buNone/>
              <a:defRPr sz="1800">
                <a:uFillTx/>
              </a:defRPr>
            </a:pPr>
            <a:r>
              <a:rPr lang="en-US" sz="2200" dirty="0">
                <a:uFill>
                  <a:solidFill>
                    <a:srgbClr val="FFFFFF"/>
                  </a:solidFill>
                </a:uFill>
                <a:latin typeface="+mj-lt"/>
                <a:ea typeface="Bangla MN" charset="0"/>
                <a:cs typeface="Bangla Sangam MN" panose="02000000000000000000" pitchFamily="2" charset="0"/>
              </a:rPr>
              <a:t>Nonjudgmental observing &amp; </a:t>
            </a:r>
            <a:r>
              <a:rPr lang="en-US" sz="2200" b="1" dirty="0" err="1">
                <a:uFill>
                  <a:solidFill>
                    <a:srgbClr val="FFFFFF"/>
                  </a:solidFill>
                </a:uFill>
                <a:latin typeface="+mj-lt"/>
                <a:ea typeface="Bangla MN" charset="0"/>
                <a:cs typeface="Bangla Sangam MN" panose="02000000000000000000" pitchFamily="2" charset="0"/>
              </a:rPr>
              <a:t>defusion</a:t>
            </a:r>
            <a:endParaRPr lang="en-US" sz="2200" b="1" dirty="0">
              <a:uFill>
                <a:solidFill>
                  <a:srgbClr val="FFFFFF"/>
                </a:solidFill>
              </a:uFill>
              <a:latin typeface="+mj-lt"/>
              <a:ea typeface="Bangla MN" charset="0"/>
              <a:cs typeface="Bangla Sangam MN" panose="02000000000000000000" pitchFamily="2" charset="0"/>
            </a:endParaRPr>
          </a:p>
          <a:p>
            <a:pPr marL="0" indent="0">
              <a:buClr>
                <a:srgbClr val="FFFFFF"/>
              </a:buClr>
              <a:buNone/>
              <a:defRPr sz="1800">
                <a:uFillTx/>
              </a:defRPr>
            </a:pPr>
            <a:r>
              <a:rPr lang="en-US" sz="2200" dirty="0">
                <a:uFill>
                  <a:solidFill>
                    <a:srgbClr val="FFFFFF"/>
                  </a:solidFill>
                </a:uFill>
                <a:latin typeface="+mj-lt"/>
                <a:ea typeface="Bangla MN" charset="0"/>
                <a:cs typeface="Bangla Sangam MN" panose="02000000000000000000" pitchFamily="2" charset="0"/>
              </a:rPr>
              <a:t>An understanding of both one’s pain and one’s </a:t>
            </a:r>
            <a:r>
              <a:rPr lang="en-US" sz="2200" b="1" dirty="0">
                <a:uFill>
                  <a:solidFill>
                    <a:srgbClr val="FFFFFF"/>
                  </a:solidFill>
                </a:uFill>
                <a:latin typeface="+mj-lt"/>
                <a:ea typeface="Bangla MN" charset="0"/>
                <a:cs typeface="Bangla Sangam MN" panose="02000000000000000000" pitchFamily="2" charset="0"/>
              </a:rPr>
              <a:t>values</a:t>
            </a:r>
          </a:p>
          <a:p>
            <a:pPr marL="0" indent="0">
              <a:buClr>
                <a:srgbClr val="FFFFFF"/>
              </a:buClr>
              <a:buNone/>
              <a:defRPr sz="1800">
                <a:uFillTx/>
              </a:defRPr>
            </a:pPr>
            <a:r>
              <a:rPr lang="en-US" sz="2200" b="1" dirty="0">
                <a:uFill>
                  <a:solidFill>
                    <a:srgbClr val="FFFFFF"/>
                  </a:solidFill>
                </a:uFill>
                <a:latin typeface="+mj-lt"/>
                <a:ea typeface="Bangla MN" charset="0"/>
                <a:cs typeface="Bangla Sangam MN" panose="02000000000000000000" pitchFamily="2" charset="0"/>
              </a:rPr>
              <a:t>Flexible perspectives </a:t>
            </a:r>
            <a:r>
              <a:rPr lang="en-US" sz="2200" dirty="0">
                <a:uFill>
                  <a:solidFill>
                    <a:srgbClr val="FFFFFF"/>
                  </a:solidFill>
                </a:uFill>
                <a:latin typeface="+mj-lt"/>
                <a:ea typeface="Bangla MN" charset="0"/>
                <a:cs typeface="Bangla Sangam MN" panose="02000000000000000000" pitchFamily="2" charset="0"/>
              </a:rPr>
              <a:t>towards a broader, transcendent sense of self</a:t>
            </a:r>
          </a:p>
          <a:p>
            <a:pPr marL="0" indent="0">
              <a:buClr>
                <a:srgbClr val="FFFFFF"/>
              </a:buClr>
              <a:buNone/>
              <a:defRPr sz="1800">
                <a:uFillTx/>
              </a:defRPr>
            </a:pPr>
            <a:r>
              <a:rPr lang="en-US" sz="2200" b="1" dirty="0">
                <a:uFill>
                  <a:solidFill>
                    <a:srgbClr val="FFFFFF"/>
                  </a:solidFill>
                </a:uFill>
                <a:latin typeface="+mj-lt"/>
                <a:ea typeface="Bangla MN" charset="0"/>
                <a:cs typeface="Bangla Sangam MN" panose="02000000000000000000" pitchFamily="2" charset="0"/>
              </a:rPr>
              <a:t>Committed engagement </a:t>
            </a:r>
            <a:r>
              <a:rPr lang="en-US" sz="2200" dirty="0">
                <a:uFill>
                  <a:solidFill>
                    <a:srgbClr val="FFFFFF"/>
                  </a:solidFill>
                </a:uFill>
                <a:latin typeface="+mj-lt"/>
                <a:ea typeface="Bangla MN" charset="0"/>
                <a:cs typeface="Bangla Sangam MN" panose="02000000000000000000" pitchFamily="2" charset="0"/>
              </a:rPr>
              <a:t>in our life’s pursuits, fully, with self-kindness and self-validation</a:t>
            </a:r>
          </a:p>
          <a:p>
            <a:pPr marL="0" indent="0" algn="r">
              <a:buClr>
                <a:srgbClr val="FFFFFF"/>
              </a:buClr>
              <a:buNone/>
              <a:defRPr sz="1800">
                <a:uFillTx/>
              </a:defRPr>
            </a:pPr>
            <a:endParaRPr lang="en-US" sz="1600" dirty="0">
              <a:latin typeface="+mj-lt"/>
            </a:endParaRPr>
          </a:p>
          <a:p>
            <a:pPr marL="0" indent="0" algn="r">
              <a:buClr>
                <a:srgbClr val="FFFFFF"/>
              </a:buClr>
              <a:buNone/>
              <a:defRPr sz="1800">
                <a:uFillTx/>
              </a:defRPr>
            </a:pPr>
            <a:r>
              <a:rPr lang="en-US" sz="1600" dirty="0">
                <a:latin typeface="+mj-lt"/>
              </a:rPr>
              <a:t>(Hayes, 2008; Dahl, Plumb, Stewart &amp; Lundgren; 2009)</a:t>
            </a:r>
            <a:endParaRPr lang="en-US" sz="1600" dirty="0">
              <a:uFill>
                <a:solidFill>
                  <a:srgbClr val="FFFFFF"/>
                </a:solidFill>
              </a:uFill>
              <a:latin typeface="+mj-lt"/>
              <a:ea typeface="Bangla MN" charset="0"/>
              <a:cs typeface="Bangla Sangam MN" panose="02000000000000000000" pitchFamily="2" charset="0"/>
            </a:endParaRPr>
          </a:p>
        </p:txBody>
      </p:sp>
    </p:spTree>
    <p:extLst>
      <p:ext uri="{BB962C8B-B14F-4D97-AF65-F5344CB8AC3E}">
        <p14:creationId xmlns:p14="http://schemas.microsoft.com/office/powerpoint/2010/main" val="3319207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Shape 264"/>
          <p:cNvSpPr/>
          <p:nvPr/>
        </p:nvSpPr>
        <p:spPr>
          <a:xfrm>
            <a:off x="1421598" y="4257854"/>
            <a:ext cx="1121726" cy="367950"/>
          </a:xfrm>
          <a:prstGeom prst="rect">
            <a:avLst/>
          </a:prstGeom>
          <a:ln w="12700">
            <a:miter lim="400000"/>
          </a:ln>
          <a:extLst>
            <a:ext uri="{C572A759-6A51-4108-AA02-DFA0A04FC94B}">
              <ma14:wrappingTextBoxFlag xmlns:ma14="http://schemas.microsoft.com/office/mac/drawingml/2011/main" xmlns="" val="1"/>
            </a:ext>
          </a:extLst>
        </p:spPr>
        <p:txBody>
          <a:bodyPr wrap="square" lIns="32145" tIns="32145" rIns="32145" bIns="32145">
            <a:spAutoFit/>
          </a:bodyPr>
          <a:lstStyle>
            <a:lvl1pPr>
              <a:spcBef>
                <a:spcPts val="1200"/>
              </a:spcBef>
              <a:defRPr sz="2800">
                <a:solidFill>
                  <a:srgbClr val="2C3438"/>
                </a:solidFill>
                <a:latin typeface="Hoefler Text"/>
                <a:ea typeface="Hoefler Text"/>
                <a:cs typeface="Hoefler Text"/>
                <a:sym typeface="Hoefler Text"/>
              </a:defRPr>
            </a:lvl1pPr>
          </a:lstStyle>
          <a:p>
            <a:r>
              <a:rPr sz="1969" dirty="0" err="1">
                <a:solidFill>
                  <a:schemeClr val="tx1"/>
                </a:solidFill>
              </a:rPr>
              <a:t>Defusion</a:t>
            </a:r>
            <a:endParaRPr sz="1969" dirty="0">
              <a:solidFill>
                <a:schemeClr val="tx1"/>
              </a:solidFill>
            </a:endParaRPr>
          </a:p>
        </p:txBody>
      </p:sp>
      <p:sp>
        <p:nvSpPr>
          <p:cNvPr id="753" name="Shape 265"/>
          <p:cNvSpPr/>
          <p:nvPr/>
        </p:nvSpPr>
        <p:spPr>
          <a:xfrm>
            <a:off x="6680894" y="4257854"/>
            <a:ext cx="1405831" cy="335441"/>
          </a:xfrm>
          <a:prstGeom prst="rect">
            <a:avLst/>
          </a:prstGeom>
          <a:ln w="12700">
            <a:miter lim="400000"/>
          </a:ln>
          <a:extLst>
            <a:ext uri="{C572A759-6A51-4108-AA02-DFA0A04FC94B}">
              <ma14:wrappingTextBoxFlag xmlns:ma14="http://schemas.microsoft.com/office/mac/drawingml/2011/main" xmlns="" val="1"/>
            </a:ext>
          </a:extLst>
        </p:spPr>
        <p:txBody>
          <a:bodyPr wrap="square" lIns="32145" tIns="32145" rIns="32145" bIns="32145">
            <a:spAutoFit/>
          </a:bodyPr>
          <a:lstStyle>
            <a:lvl1pPr>
              <a:spcBef>
                <a:spcPts val="1000"/>
              </a:spcBef>
              <a:defRPr sz="2500">
                <a:solidFill>
                  <a:srgbClr val="2C3438"/>
                </a:solidFill>
                <a:latin typeface="Hoefler Text"/>
                <a:ea typeface="Hoefler Text"/>
                <a:cs typeface="Hoefler Text"/>
                <a:sym typeface="Hoefler Text"/>
              </a:defRPr>
            </a:lvl1pPr>
          </a:lstStyle>
          <a:p>
            <a:r>
              <a:rPr sz="1758">
                <a:solidFill>
                  <a:schemeClr val="tx1"/>
                </a:solidFill>
              </a:rPr>
              <a:t>Commitment</a:t>
            </a:r>
          </a:p>
        </p:txBody>
      </p:sp>
      <p:sp>
        <p:nvSpPr>
          <p:cNvPr id="754" name="Shape 266"/>
          <p:cNvSpPr/>
          <p:nvPr/>
        </p:nvSpPr>
        <p:spPr>
          <a:xfrm rot="5400000">
            <a:off x="2687537" y="1700703"/>
            <a:ext cx="3810003" cy="3871915"/>
          </a:xfrm>
          <a:custGeom>
            <a:avLst/>
            <a:gdLst/>
            <a:ahLst/>
            <a:cxnLst>
              <a:cxn ang="0">
                <a:pos x="wd2" y="hd2"/>
              </a:cxn>
              <a:cxn ang="5400000">
                <a:pos x="wd2" y="hd2"/>
              </a:cxn>
              <a:cxn ang="10800000">
                <a:pos x="wd2" y="hd2"/>
              </a:cxn>
              <a:cxn ang="16200000">
                <a:pos x="wd2" y="hd2"/>
              </a:cxn>
            </a:cxnLst>
            <a:rect l="0" t="0" r="r" b="b"/>
            <a:pathLst>
              <a:path w="21600" h="21600" extrusionOk="0">
                <a:moveTo>
                  <a:pt x="5319" y="0"/>
                </a:moveTo>
                <a:lnTo>
                  <a:pt x="0" y="10800"/>
                </a:lnTo>
                <a:lnTo>
                  <a:pt x="5319" y="21600"/>
                </a:lnTo>
                <a:lnTo>
                  <a:pt x="16281" y="21600"/>
                </a:lnTo>
                <a:lnTo>
                  <a:pt x="21600" y="10800"/>
                </a:lnTo>
                <a:lnTo>
                  <a:pt x="16281" y="0"/>
                </a:lnTo>
                <a:close/>
              </a:path>
            </a:pathLst>
          </a:custGeom>
          <a:ln w="25400" cap="rnd">
            <a:solidFill>
              <a:schemeClr val="tx1"/>
            </a:solidFill>
          </a:ln>
        </p:spPr>
        <p:txBody>
          <a:bodyPr lIns="35719" tIns="35719" rIns="35719" bIns="35719" anchor="ctr"/>
          <a:lstStyle/>
          <a:p>
            <a:pPr>
              <a:defRPr sz="2500">
                <a:solidFill>
                  <a:srgbClr val="2C3438"/>
                </a:solidFill>
                <a:uFill>
                  <a:solidFill>
                    <a:srgbClr val="FFFFFF"/>
                  </a:solidFill>
                </a:uFill>
                <a:latin typeface="Hoefler Text"/>
                <a:ea typeface="Hoefler Text"/>
                <a:cs typeface="Hoefler Text"/>
                <a:sym typeface="Hoefler Text"/>
              </a:defRPr>
            </a:pPr>
            <a:endParaRPr sz="1758"/>
          </a:p>
        </p:txBody>
      </p:sp>
      <p:sp>
        <p:nvSpPr>
          <p:cNvPr id="755" name="Shape 267"/>
          <p:cNvSpPr/>
          <p:nvPr/>
        </p:nvSpPr>
        <p:spPr>
          <a:xfrm>
            <a:off x="3397313" y="3301219"/>
            <a:ext cx="2390450" cy="335441"/>
          </a:xfrm>
          <a:prstGeom prst="rect">
            <a:avLst/>
          </a:prstGeom>
          <a:ln w="12700">
            <a:miter lim="400000"/>
          </a:ln>
          <a:extLst>
            <a:ext uri="{C572A759-6A51-4108-AA02-DFA0A04FC94B}">
              <ma14:wrappingTextBoxFlag xmlns:ma14="http://schemas.microsoft.com/office/mac/drawingml/2011/main" xmlns="" val="1"/>
            </a:ext>
          </a:extLst>
        </p:spPr>
        <p:txBody>
          <a:bodyPr wrap="square" lIns="32145" tIns="32145" rIns="32145" bIns="32145">
            <a:spAutoFit/>
          </a:bodyPr>
          <a:lstStyle>
            <a:lvl1pPr>
              <a:spcBef>
                <a:spcPts val="1000"/>
              </a:spcBef>
              <a:defRPr sz="2500">
                <a:solidFill>
                  <a:srgbClr val="2C3438"/>
                </a:solidFill>
                <a:latin typeface="Hoefler Text"/>
                <a:ea typeface="Hoefler Text"/>
                <a:cs typeface="Hoefler Text"/>
                <a:sym typeface="Hoefler Text"/>
              </a:defRPr>
            </a:lvl1pPr>
          </a:lstStyle>
          <a:p>
            <a:r>
              <a:rPr sz="1758" dirty="0">
                <a:solidFill>
                  <a:schemeClr val="tx1"/>
                </a:solidFill>
              </a:rPr>
              <a:t>Psychological Flexibility</a:t>
            </a:r>
          </a:p>
        </p:txBody>
      </p:sp>
      <p:sp>
        <p:nvSpPr>
          <p:cNvPr id="756" name="Shape 268"/>
          <p:cNvSpPr/>
          <p:nvPr/>
        </p:nvSpPr>
        <p:spPr>
          <a:xfrm>
            <a:off x="1188903" y="2241678"/>
            <a:ext cx="1297491" cy="824869"/>
          </a:xfrm>
          <a:prstGeom prst="rect">
            <a:avLst/>
          </a:prstGeom>
          <a:ln w="12700">
            <a:miter lim="400000"/>
          </a:ln>
          <a:extLst>
            <a:ext uri="{C572A759-6A51-4108-AA02-DFA0A04FC94B}">
              <ma14:wrappingTextBoxFlag xmlns:ma14="http://schemas.microsoft.com/office/mac/drawingml/2011/main" xmlns="" val="1"/>
            </a:ext>
          </a:extLst>
        </p:spPr>
        <p:txBody>
          <a:bodyPr wrap="square" lIns="32145" tIns="32145" rIns="32145" bIns="32145">
            <a:spAutoFit/>
          </a:bodyPr>
          <a:lstStyle>
            <a:lvl1pPr>
              <a:spcBef>
                <a:spcPts val="1200"/>
              </a:spcBef>
              <a:defRPr sz="2800">
                <a:solidFill>
                  <a:srgbClr val="2C3438"/>
                </a:solidFill>
                <a:latin typeface="Hoefler Text"/>
                <a:ea typeface="Hoefler Text"/>
                <a:cs typeface="Hoefler Text"/>
                <a:sym typeface="Hoefler Text"/>
              </a:defRPr>
            </a:lvl1pPr>
          </a:lstStyle>
          <a:p>
            <a:r>
              <a:rPr lang="en-US" sz="1969">
                <a:solidFill>
                  <a:schemeClr val="tx1"/>
                </a:solidFill>
              </a:rPr>
              <a:t>Acceptance</a:t>
            </a:r>
          </a:p>
          <a:p>
            <a:endParaRPr sz="1969" dirty="0">
              <a:solidFill>
                <a:schemeClr val="tx1"/>
              </a:solidFill>
            </a:endParaRPr>
          </a:p>
        </p:txBody>
      </p:sp>
      <p:sp>
        <p:nvSpPr>
          <p:cNvPr id="757" name="Shape 269"/>
          <p:cNvSpPr/>
          <p:nvPr/>
        </p:nvSpPr>
        <p:spPr>
          <a:xfrm>
            <a:off x="3106638" y="1272748"/>
            <a:ext cx="2881316" cy="367950"/>
          </a:xfrm>
          <a:prstGeom prst="rect">
            <a:avLst/>
          </a:prstGeom>
          <a:ln w="12700">
            <a:miter lim="400000"/>
          </a:ln>
          <a:extLst>
            <a:ext uri="{C572A759-6A51-4108-AA02-DFA0A04FC94B}">
              <ma14:wrappingTextBoxFlag xmlns:ma14="http://schemas.microsoft.com/office/mac/drawingml/2011/main" xmlns="" val="1"/>
            </a:ext>
          </a:extLst>
        </p:spPr>
        <p:txBody>
          <a:bodyPr lIns="32145" tIns="32145" rIns="32145" bIns="32145">
            <a:spAutoFit/>
          </a:bodyPr>
          <a:lstStyle>
            <a:lvl1pPr>
              <a:spcBef>
                <a:spcPts val="1200"/>
              </a:spcBef>
              <a:defRPr sz="2800">
                <a:solidFill>
                  <a:srgbClr val="2C3438"/>
                </a:solidFill>
                <a:latin typeface="Hoefler Text"/>
                <a:ea typeface="Hoefler Text"/>
                <a:cs typeface="Hoefler Text"/>
                <a:sym typeface="Hoefler Text"/>
              </a:defRPr>
            </a:lvl1pPr>
          </a:lstStyle>
          <a:p>
            <a:r>
              <a:rPr sz="1969">
                <a:solidFill>
                  <a:schemeClr val="tx1"/>
                </a:solidFill>
              </a:rPr>
              <a:t>Present Moment Contact</a:t>
            </a:r>
          </a:p>
        </p:txBody>
      </p:sp>
      <p:sp>
        <p:nvSpPr>
          <p:cNvPr id="758" name="Shape 270"/>
          <p:cNvSpPr/>
          <p:nvPr/>
        </p:nvSpPr>
        <p:spPr>
          <a:xfrm>
            <a:off x="3709329" y="5648217"/>
            <a:ext cx="1766418" cy="367950"/>
          </a:xfrm>
          <a:prstGeom prst="rect">
            <a:avLst/>
          </a:prstGeom>
          <a:ln w="12700">
            <a:miter lim="400000"/>
          </a:ln>
          <a:extLst>
            <a:ext uri="{C572A759-6A51-4108-AA02-DFA0A04FC94B}">
              <ma14:wrappingTextBoxFlag xmlns:ma14="http://schemas.microsoft.com/office/mac/drawingml/2011/main" xmlns="" val="1"/>
            </a:ext>
          </a:extLst>
        </p:spPr>
        <p:txBody>
          <a:bodyPr wrap="square" lIns="32145" tIns="32145" rIns="32145" bIns="32145">
            <a:spAutoFit/>
          </a:bodyPr>
          <a:lstStyle>
            <a:lvl1pPr>
              <a:spcBef>
                <a:spcPts val="1200"/>
              </a:spcBef>
              <a:defRPr sz="2800">
                <a:solidFill>
                  <a:srgbClr val="2C3438"/>
                </a:solidFill>
                <a:latin typeface="Hoefler Text"/>
                <a:ea typeface="Hoefler Text"/>
                <a:cs typeface="Hoefler Text"/>
                <a:sym typeface="Hoefler Text"/>
              </a:defRPr>
            </a:lvl1pPr>
          </a:lstStyle>
          <a:p>
            <a:r>
              <a:rPr sz="1969" dirty="0">
                <a:solidFill>
                  <a:schemeClr val="tx1"/>
                </a:solidFill>
              </a:rPr>
              <a:t>Self-As-Context</a:t>
            </a:r>
          </a:p>
        </p:txBody>
      </p:sp>
      <p:sp>
        <p:nvSpPr>
          <p:cNvPr id="759" name="Shape 271"/>
          <p:cNvSpPr/>
          <p:nvPr/>
        </p:nvSpPr>
        <p:spPr>
          <a:xfrm>
            <a:off x="6680894" y="2235264"/>
            <a:ext cx="1843085" cy="339925"/>
          </a:xfrm>
          <a:prstGeom prst="rect">
            <a:avLst/>
          </a:prstGeom>
          <a:ln w="12700">
            <a:miter lim="400000"/>
          </a:ln>
          <a:extLst>
            <a:ext uri="{C572A759-6A51-4108-AA02-DFA0A04FC94B}">
              <ma14:wrappingTextBoxFlag xmlns:ma14="http://schemas.microsoft.com/office/mac/drawingml/2011/main" xmlns="" val="1"/>
            </a:ext>
          </a:extLst>
        </p:spPr>
        <p:txBody>
          <a:bodyPr wrap="square" lIns="32145" tIns="32145" rIns="32145" bIns="32145">
            <a:spAutoFit/>
          </a:bodyPr>
          <a:lstStyle>
            <a:lvl1pPr>
              <a:spcBef>
                <a:spcPts val="1000"/>
              </a:spcBef>
              <a:defRPr sz="2500">
                <a:solidFill>
                  <a:srgbClr val="2C3438"/>
                </a:solidFill>
                <a:latin typeface="Hoefler Text"/>
                <a:ea typeface="Hoefler Text"/>
                <a:cs typeface="Hoefler Text"/>
                <a:sym typeface="Hoefler Text"/>
              </a:defRPr>
            </a:lvl1pPr>
          </a:lstStyle>
          <a:p>
            <a:r>
              <a:rPr sz="1758">
                <a:solidFill>
                  <a:schemeClr val="tx1"/>
                </a:solidFill>
              </a:rPr>
              <a:t>Values Authorship</a:t>
            </a:r>
          </a:p>
        </p:txBody>
      </p:sp>
      <p:sp>
        <p:nvSpPr>
          <p:cNvPr id="760" name="Shape 282"/>
          <p:cNvSpPr/>
          <p:nvPr/>
        </p:nvSpPr>
        <p:spPr>
          <a:xfrm>
            <a:off x="1132575" y="237990"/>
            <a:ext cx="7239003" cy="670789"/>
          </a:xfrm>
          <a:prstGeom prst="rect">
            <a:avLst/>
          </a:prstGeom>
          <a:ln w="12700">
            <a:miter lim="400000"/>
          </a:ln>
          <a:extLst>
            <a:ext uri="{C572A759-6A51-4108-AA02-DFA0A04FC94B}">
              <ma14:wrappingTextBoxFlag xmlns:ma14="http://schemas.microsoft.com/office/mac/drawingml/2011/main" xmlns="" val="1"/>
            </a:ext>
          </a:extLst>
        </p:spPr>
        <p:txBody>
          <a:bodyPr lIns="32145" tIns="32145" rIns="32145" bIns="32145">
            <a:spAutoFit/>
          </a:bodyPr>
          <a:lstStyle>
            <a:lvl1pPr>
              <a:defRPr sz="5600" b="1">
                <a:solidFill>
                  <a:srgbClr val="2C3438"/>
                </a:solidFill>
                <a:latin typeface="Times New Roman"/>
                <a:ea typeface="Times New Roman"/>
                <a:cs typeface="Times New Roman"/>
                <a:sym typeface="Times New Roman"/>
              </a:defRPr>
            </a:lvl1pPr>
          </a:lstStyle>
          <a:p>
            <a:pPr algn="ctr">
              <a:defRPr>
                <a:effectLst/>
              </a:defRPr>
            </a:pPr>
            <a:r>
              <a:rPr sz="3937" dirty="0">
                <a:solidFill>
                  <a:schemeClr val="tx1"/>
                </a:solidFill>
                <a:latin typeface="+mj-lt"/>
              </a:rPr>
              <a:t>Psychological Flexibility</a:t>
            </a:r>
          </a:p>
        </p:txBody>
      </p:sp>
    </p:spTree>
    <p:extLst>
      <p:ext uri="{BB962C8B-B14F-4D97-AF65-F5344CB8AC3E}">
        <p14:creationId xmlns:p14="http://schemas.microsoft.com/office/powerpoint/2010/main" val="7042989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Shape 274"/>
          <p:cNvSpPr/>
          <p:nvPr/>
        </p:nvSpPr>
        <p:spPr>
          <a:xfrm>
            <a:off x="542626" y="4388015"/>
            <a:ext cx="2133604" cy="367950"/>
          </a:xfrm>
          <a:prstGeom prst="rect">
            <a:avLst/>
          </a:prstGeom>
          <a:ln w="12700">
            <a:miter lim="400000"/>
          </a:ln>
          <a:extLst>
            <a:ext uri="{C572A759-6A51-4108-AA02-DFA0A04FC94B}">
              <ma14:wrappingTextBoxFlag xmlns:ma14="http://schemas.microsoft.com/office/mac/drawingml/2011/main" xmlns="" val="1"/>
            </a:ext>
          </a:extLst>
        </p:spPr>
        <p:txBody>
          <a:bodyPr lIns="32145" tIns="32145" rIns="32145" bIns="32145">
            <a:spAutoFit/>
          </a:bodyPr>
          <a:lstStyle>
            <a:lvl1pPr>
              <a:spcBef>
                <a:spcPts val="1200"/>
              </a:spcBef>
              <a:defRPr sz="2800">
                <a:solidFill>
                  <a:srgbClr val="2C3438"/>
                </a:solidFill>
                <a:latin typeface="Hoefler Text"/>
                <a:ea typeface="Hoefler Text"/>
                <a:cs typeface="Hoefler Text"/>
                <a:sym typeface="Hoefler Text"/>
              </a:defRPr>
            </a:lvl1pPr>
          </a:lstStyle>
          <a:p>
            <a:r>
              <a:rPr sz="1969" dirty="0">
                <a:solidFill>
                  <a:schemeClr val="tx1"/>
                </a:solidFill>
              </a:rPr>
              <a:t>Non-Judgment</a:t>
            </a:r>
          </a:p>
        </p:txBody>
      </p:sp>
      <p:sp>
        <p:nvSpPr>
          <p:cNvPr id="767" name="Shape 275"/>
          <p:cNvSpPr/>
          <p:nvPr/>
        </p:nvSpPr>
        <p:spPr>
          <a:xfrm>
            <a:off x="6664027" y="4084984"/>
            <a:ext cx="2286002" cy="974013"/>
          </a:xfrm>
          <a:prstGeom prst="rect">
            <a:avLst/>
          </a:prstGeom>
          <a:ln w="12700">
            <a:miter lim="400000"/>
          </a:ln>
          <a:extLst>
            <a:ext uri="{C572A759-6A51-4108-AA02-DFA0A04FC94B}">
              <ma14:wrappingTextBoxFlag xmlns:ma14="http://schemas.microsoft.com/office/mac/drawingml/2011/main" xmlns="" val="1"/>
            </a:ext>
          </a:extLst>
        </p:spPr>
        <p:txBody>
          <a:bodyPr lIns="32145" tIns="32145" rIns="32145" bIns="32145">
            <a:spAutoFit/>
          </a:bodyPr>
          <a:lstStyle>
            <a:lvl1pPr>
              <a:spcBef>
                <a:spcPts val="1200"/>
              </a:spcBef>
              <a:defRPr sz="2800">
                <a:solidFill>
                  <a:srgbClr val="2C3438"/>
                </a:solidFill>
                <a:latin typeface="Hoefler Text"/>
                <a:ea typeface="Hoefler Text"/>
                <a:cs typeface="Hoefler Text"/>
                <a:sym typeface="Hoefler Text"/>
              </a:defRPr>
            </a:lvl1pPr>
          </a:lstStyle>
          <a:p>
            <a:r>
              <a:rPr sz="1969" dirty="0">
                <a:solidFill>
                  <a:schemeClr val="tx1"/>
                </a:solidFill>
              </a:rPr>
              <a:t>Commitment to Compassionate Behavior</a:t>
            </a:r>
          </a:p>
        </p:txBody>
      </p:sp>
      <p:sp>
        <p:nvSpPr>
          <p:cNvPr id="768" name="Shape 276"/>
          <p:cNvSpPr/>
          <p:nvPr/>
        </p:nvSpPr>
        <p:spPr>
          <a:xfrm rot="5400000">
            <a:off x="2561927" y="1519584"/>
            <a:ext cx="3810002" cy="3810002"/>
          </a:xfrm>
          <a:custGeom>
            <a:avLst/>
            <a:gdLst/>
            <a:ahLst/>
            <a:cxnLst>
              <a:cxn ang="0">
                <a:pos x="wd2" y="hd2"/>
              </a:cxn>
              <a:cxn ang="5400000">
                <a:pos x="wd2" y="hd2"/>
              </a:cxn>
              <a:cxn ang="10800000">
                <a:pos x="wd2" y="hd2"/>
              </a:cxn>
              <a:cxn ang="16200000">
                <a:pos x="wd2" y="hd2"/>
              </a:cxn>
            </a:cxnLst>
            <a:rect l="0" t="0" r="r" b="b"/>
            <a:pathLst>
              <a:path w="21600" h="21600" extrusionOk="0">
                <a:moveTo>
                  <a:pt x="5319" y="0"/>
                </a:moveTo>
                <a:lnTo>
                  <a:pt x="0" y="10800"/>
                </a:lnTo>
                <a:lnTo>
                  <a:pt x="5319" y="21600"/>
                </a:lnTo>
                <a:lnTo>
                  <a:pt x="16281" y="21600"/>
                </a:lnTo>
                <a:lnTo>
                  <a:pt x="21600" y="10800"/>
                </a:lnTo>
                <a:lnTo>
                  <a:pt x="16281" y="0"/>
                </a:lnTo>
                <a:close/>
              </a:path>
            </a:pathLst>
          </a:custGeom>
          <a:ln w="25400" cap="rnd">
            <a:solidFill>
              <a:schemeClr val="tx1"/>
            </a:solidFill>
          </a:ln>
        </p:spPr>
        <p:txBody>
          <a:bodyPr lIns="35719" tIns="35719" rIns="35719" bIns="35719" anchor="ctr"/>
          <a:lstStyle/>
          <a:p>
            <a:pPr>
              <a:defRPr sz="2500">
                <a:solidFill>
                  <a:srgbClr val="2C3438"/>
                </a:solidFill>
                <a:latin typeface="Hoefler Text"/>
                <a:ea typeface="Hoefler Text"/>
                <a:cs typeface="Hoefler Text"/>
                <a:sym typeface="Hoefler Text"/>
              </a:defRPr>
            </a:pPr>
            <a:endParaRPr sz="1758"/>
          </a:p>
        </p:txBody>
      </p:sp>
      <p:sp>
        <p:nvSpPr>
          <p:cNvPr id="769" name="Shape 277"/>
          <p:cNvSpPr/>
          <p:nvPr/>
        </p:nvSpPr>
        <p:spPr>
          <a:xfrm>
            <a:off x="3041973" y="3250370"/>
            <a:ext cx="2678462" cy="335441"/>
          </a:xfrm>
          <a:prstGeom prst="rect">
            <a:avLst/>
          </a:prstGeom>
          <a:ln w="12700">
            <a:miter lim="400000"/>
          </a:ln>
          <a:extLst>
            <a:ext uri="{C572A759-6A51-4108-AA02-DFA0A04FC94B}">
              <ma14:wrappingTextBoxFlag xmlns:ma14="http://schemas.microsoft.com/office/mac/drawingml/2011/main" xmlns="" val="1"/>
            </a:ext>
          </a:extLst>
        </p:spPr>
        <p:txBody>
          <a:bodyPr lIns="32145" tIns="32145" rIns="32145" bIns="32145">
            <a:spAutoFit/>
          </a:bodyPr>
          <a:lstStyle>
            <a:lvl1pPr>
              <a:spcBef>
                <a:spcPts val="1000"/>
              </a:spcBef>
              <a:defRPr sz="2500">
                <a:solidFill>
                  <a:srgbClr val="2C3438"/>
                </a:solidFill>
                <a:latin typeface="Hoefler Text"/>
                <a:ea typeface="Hoefler Text"/>
                <a:cs typeface="Hoefler Text"/>
                <a:sym typeface="Hoefler Text"/>
              </a:defRPr>
            </a:lvl1pPr>
          </a:lstStyle>
          <a:p>
            <a:r>
              <a:rPr sz="1758">
                <a:solidFill>
                  <a:schemeClr val="tx1"/>
                </a:solidFill>
              </a:rPr>
              <a:t>CompassionateFlexibility</a:t>
            </a:r>
          </a:p>
        </p:txBody>
      </p:sp>
      <p:sp>
        <p:nvSpPr>
          <p:cNvPr id="770" name="Shape 278"/>
          <p:cNvSpPr/>
          <p:nvPr/>
        </p:nvSpPr>
        <p:spPr>
          <a:xfrm>
            <a:off x="314026" y="2021223"/>
            <a:ext cx="2362204" cy="367950"/>
          </a:xfrm>
          <a:prstGeom prst="rect">
            <a:avLst/>
          </a:prstGeom>
          <a:ln w="12700">
            <a:miter lim="400000"/>
          </a:ln>
          <a:extLst>
            <a:ext uri="{C572A759-6A51-4108-AA02-DFA0A04FC94B}">
              <ma14:wrappingTextBoxFlag xmlns:ma14="http://schemas.microsoft.com/office/mac/drawingml/2011/main" xmlns="" val="1"/>
            </a:ext>
          </a:extLst>
        </p:spPr>
        <p:txBody>
          <a:bodyPr lIns="32145" tIns="32145" rIns="32145" bIns="32145">
            <a:spAutoFit/>
          </a:bodyPr>
          <a:lstStyle>
            <a:lvl1pPr>
              <a:spcBef>
                <a:spcPts val="1200"/>
              </a:spcBef>
              <a:defRPr sz="2800">
                <a:solidFill>
                  <a:srgbClr val="2C3438"/>
                </a:solidFill>
                <a:latin typeface="Hoefler Text"/>
                <a:ea typeface="Hoefler Text"/>
                <a:cs typeface="Hoefler Text"/>
                <a:sym typeface="Hoefler Text"/>
              </a:defRPr>
            </a:lvl1pPr>
          </a:lstStyle>
          <a:p>
            <a:r>
              <a:rPr sz="1969" dirty="0">
                <a:solidFill>
                  <a:schemeClr val="tx1"/>
                </a:solidFill>
              </a:rPr>
              <a:t>Distress Tolerance</a:t>
            </a:r>
          </a:p>
        </p:txBody>
      </p:sp>
      <p:sp>
        <p:nvSpPr>
          <p:cNvPr id="771" name="Shape 279"/>
          <p:cNvSpPr/>
          <p:nvPr/>
        </p:nvSpPr>
        <p:spPr>
          <a:xfrm>
            <a:off x="3739233" y="1056110"/>
            <a:ext cx="1981202" cy="367950"/>
          </a:xfrm>
          <a:prstGeom prst="rect">
            <a:avLst/>
          </a:prstGeom>
          <a:ln w="12700">
            <a:miter lim="400000"/>
          </a:ln>
          <a:extLst>
            <a:ext uri="{C572A759-6A51-4108-AA02-DFA0A04FC94B}">
              <ma14:wrappingTextBoxFlag xmlns:ma14="http://schemas.microsoft.com/office/mac/drawingml/2011/main" xmlns="" val="1"/>
            </a:ext>
          </a:extLst>
        </p:spPr>
        <p:txBody>
          <a:bodyPr lIns="32145" tIns="32145" rIns="32145" bIns="32145">
            <a:spAutoFit/>
          </a:bodyPr>
          <a:lstStyle>
            <a:lvl1pPr>
              <a:spcBef>
                <a:spcPts val="1200"/>
              </a:spcBef>
              <a:defRPr sz="2800">
                <a:solidFill>
                  <a:srgbClr val="2C3438"/>
                </a:solidFill>
                <a:latin typeface="Hoefler Text"/>
                <a:ea typeface="Hoefler Text"/>
                <a:cs typeface="Hoefler Text"/>
                <a:sym typeface="Hoefler Text"/>
              </a:defRPr>
            </a:lvl1pPr>
          </a:lstStyle>
          <a:p>
            <a:r>
              <a:rPr sz="1969" dirty="0">
                <a:solidFill>
                  <a:schemeClr val="tx1"/>
                </a:solidFill>
              </a:rPr>
              <a:t>Sensitivity</a:t>
            </a:r>
          </a:p>
        </p:txBody>
      </p:sp>
      <p:sp>
        <p:nvSpPr>
          <p:cNvPr id="772" name="Shape 280"/>
          <p:cNvSpPr/>
          <p:nvPr/>
        </p:nvSpPr>
        <p:spPr>
          <a:xfrm>
            <a:off x="3861067" y="5456810"/>
            <a:ext cx="2133601" cy="1137391"/>
          </a:xfrm>
          <a:prstGeom prst="rect">
            <a:avLst/>
          </a:prstGeom>
          <a:ln w="12700">
            <a:miter lim="400000"/>
          </a:ln>
          <a:extLst>
            <a:ext uri="{C572A759-6A51-4108-AA02-DFA0A04FC94B}">
              <ma14:wrappingTextBoxFlag xmlns:ma14="http://schemas.microsoft.com/office/mac/drawingml/2011/main" xmlns="" val="1"/>
            </a:ext>
          </a:extLst>
        </p:spPr>
        <p:txBody>
          <a:bodyPr lIns="32145" tIns="32145" rIns="32145" bIns="32145">
            <a:spAutoFit/>
          </a:bodyPr>
          <a:lstStyle/>
          <a:p>
            <a:r>
              <a:rPr lang="en-US" sz="2000" dirty="0">
                <a:latin typeface="Hoefler Text" panose="02030602050506020203" pitchFamily="18" charset="77"/>
              </a:rPr>
              <a:t>Sympathy,</a:t>
            </a:r>
            <a:endParaRPr lang="en-US" sz="1400" dirty="0">
              <a:latin typeface="Hoefler Text" panose="02030602050506020203" pitchFamily="18" charset="77"/>
            </a:endParaRPr>
          </a:p>
          <a:p>
            <a:r>
              <a:rPr lang="en-US" sz="2000" dirty="0">
                <a:latin typeface="Hoefler Text" panose="02030602050506020203" pitchFamily="18" charset="77"/>
              </a:rPr>
              <a:t>Empathy</a:t>
            </a:r>
          </a:p>
          <a:p>
            <a:pPr>
              <a:spcBef>
                <a:spcPts val="1195"/>
              </a:spcBef>
              <a:defRPr sz="2800">
                <a:solidFill>
                  <a:srgbClr val="2C3438"/>
                </a:solidFill>
                <a:uFill>
                  <a:solidFill>
                    <a:srgbClr val="FFFFFF"/>
                  </a:solidFill>
                </a:uFill>
                <a:latin typeface="Hoefler Text"/>
                <a:ea typeface="Hoefler Text"/>
                <a:cs typeface="Hoefler Text"/>
                <a:sym typeface="Hoefler Text"/>
              </a:defRPr>
            </a:pPr>
            <a:endParaRPr sz="1969" dirty="0"/>
          </a:p>
        </p:txBody>
      </p:sp>
      <p:sp>
        <p:nvSpPr>
          <p:cNvPr id="773" name="Shape 281"/>
          <p:cNvSpPr/>
          <p:nvPr/>
        </p:nvSpPr>
        <p:spPr>
          <a:xfrm>
            <a:off x="6664027" y="1965673"/>
            <a:ext cx="2133603" cy="670981"/>
          </a:xfrm>
          <a:prstGeom prst="rect">
            <a:avLst/>
          </a:prstGeom>
          <a:ln w="12700">
            <a:miter lim="400000"/>
          </a:ln>
          <a:extLst>
            <a:ext uri="{C572A759-6A51-4108-AA02-DFA0A04FC94B}">
              <ma14:wrappingTextBoxFlag xmlns:ma14="http://schemas.microsoft.com/office/mac/drawingml/2011/main" xmlns="" val="1"/>
            </a:ext>
          </a:extLst>
        </p:spPr>
        <p:txBody>
          <a:bodyPr lIns="32145" tIns="32145" rIns="32145" bIns="32145">
            <a:spAutoFit/>
          </a:bodyPr>
          <a:lstStyle>
            <a:lvl1pPr>
              <a:spcBef>
                <a:spcPts val="1200"/>
              </a:spcBef>
              <a:defRPr sz="2800">
                <a:solidFill>
                  <a:srgbClr val="2C3438"/>
                </a:solidFill>
                <a:latin typeface="Hoefler Text"/>
                <a:ea typeface="Hoefler Text"/>
                <a:cs typeface="Hoefler Text"/>
                <a:sym typeface="Hoefler Text"/>
              </a:defRPr>
            </a:lvl1pPr>
          </a:lstStyle>
          <a:p>
            <a:r>
              <a:rPr sz="1969" dirty="0">
                <a:solidFill>
                  <a:schemeClr val="tx1"/>
                </a:solidFill>
              </a:rPr>
              <a:t>Care For Well-Being</a:t>
            </a:r>
          </a:p>
        </p:txBody>
      </p:sp>
      <p:sp>
        <p:nvSpPr>
          <p:cNvPr id="774" name="Shape 282"/>
          <p:cNvSpPr/>
          <p:nvPr/>
        </p:nvSpPr>
        <p:spPr>
          <a:xfrm>
            <a:off x="847426" y="235325"/>
            <a:ext cx="7239003" cy="670789"/>
          </a:xfrm>
          <a:prstGeom prst="rect">
            <a:avLst/>
          </a:prstGeom>
          <a:ln w="12700">
            <a:miter lim="400000"/>
          </a:ln>
          <a:extLst>
            <a:ext uri="{C572A759-6A51-4108-AA02-DFA0A04FC94B}">
              <ma14:wrappingTextBoxFlag xmlns:ma14="http://schemas.microsoft.com/office/mac/drawingml/2011/main" xmlns="" val="1"/>
            </a:ext>
          </a:extLst>
        </p:spPr>
        <p:txBody>
          <a:bodyPr lIns="32145" tIns="32145" rIns="32145" bIns="32145">
            <a:spAutoFit/>
          </a:bodyPr>
          <a:lstStyle>
            <a:lvl1pPr>
              <a:defRPr sz="5600" b="1">
                <a:solidFill>
                  <a:srgbClr val="2C3438"/>
                </a:solidFill>
                <a:latin typeface="Times New Roman"/>
                <a:ea typeface="Times New Roman"/>
                <a:cs typeface="Times New Roman"/>
                <a:sym typeface="Times New Roman"/>
              </a:defRPr>
            </a:lvl1pPr>
          </a:lstStyle>
          <a:p>
            <a:pPr algn="ctr">
              <a:defRPr>
                <a:effectLst/>
              </a:defRPr>
            </a:pPr>
            <a:r>
              <a:rPr sz="3937" dirty="0">
                <a:solidFill>
                  <a:schemeClr val="tx1"/>
                </a:solidFill>
                <a:latin typeface="+mj-lt"/>
              </a:rPr>
              <a:t>Compassionate Flexibility</a:t>
            </a:r>
          </a:p>
        </p:txBody>
      </p:sp>
    </p:spTree>
    <p:extLst>
      <p:ext uri="{BB962C8B-B14F-4D97-AF65-F5344CB8AC3E}">
        <p14:creationId xmlns:p14="http://schemas.microsoft.com/office/powerpoint/2010/main" val="2228592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Shape 449"/>
          <p:cNvSpPr>
            <a:spLocks noGrp="1"/>
          </p:cNvSpPr>
          <p:nvPr>
            <p:ph type="title"/>
          </p:nvPr>
        </p:nvSpPr>
        <p:spPr>
          <a:prstGeom prst="rect">
            <a:avLst/>
          </a:prstGeom>
        </p:spPr>
        <p:txBody>
          <a:bodyPr>
            <a:normAutofit fontScale="90000"/>
          </a:bodyPr>
          <a:lstStyle>
            <a:lvl1pPr>
              <a:defRPr>
                <a:solidFill>
                  <a:srgbClr val="073E86"/>
                </a:solidFill>
              </a:defRPr>
            </a:lvl1pPr>
          </a:lstStyle>
          <a:p>
            <a:r>
              <a:rPr dirty="0">
                <a:latin typeface="+mj-lt"/>
              </a:rPr>
              <a:t>Compassionate Flexibility</a:t>
            </a:r>
          </a:p>
        </p:txBody>
      </p:sp>
      <p:pic>
        <p:nvPicPr>
          <p:cNvPr id="777" name="Obtuse_heptagram.svg.png" descr="Obtuse_heptagram.sv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7521" y="2268188"/>
            <a:ext cx="4109044" cy="4008825"/>
          </a:xfrm>
          <a:prstGeom prst="rect">
            <a:avLst/>
          </a:prstGeom>
          <a:ln w="12700">
            <a:miter lim="400000"/>
          </a:ln>
        </p:spPr>
      </p:pic>
      <p:sp>
        <p:nvSpPr>
          <p:cNvPr id="778" name="Shape 451"/>
          <p:cNvSpPr/>
          <p:nvPr/>
        </p:nvSpPr>
        <p:spPr>
          <a:xfrm>
            <a:off x="3377267" y="1999856"/>
            <a:ext cx="2410661"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200" i="0">
                <a:solidFill>
                  <a:srgbClr val="073E86"/>
                </a:solidFill>
                <a:latin typeface="Hoefler Text"/>
                <a:ea typeface="Hoefler Text"/>
                <a:cs typeface="Hoefler Text"/>
                <a:sym typeface="Hoefler Text"/>
              </a:defRPr>
            </a:lvl1pPr>
          </a:lstStyle>
          <a:p>
            <a:pPr>
              <a:defRPr>
                <a:effectLst/>
              </a:defRPr>
            </a:pPr>
            <a:r>
              <a:rPr sz="1547"/>
              <a:t>Present Moment Sensitivity</a:t>
            </a:r>
          </a:p>
        </p:txBody>
      </p:sp>
      <p:sp>
        <p:nvSpPr>
          <p:cNvPr id="779" name="Shape 452"/>
          <p:cNvSpPr/>
          <p:nvPr/>
        </p:nvSpPr>
        <p:spPr>
          <a:xfrm>
            <a:off x="1252332" y="4661117"/>
            <a:ext cx="1271182" cy="54829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defRPr sz="2200" i="0">
                <a:solidFill>
                  <a:srgbClr val="073E86"/>
                </a:solidFill>
                <a:effectLst/>
                <a:latin typeface="Hoefler Text"/>
                <a:ea typeface="Hoefler Text"/>
                <a:cs typeface="Hoefler Text"/>
                <a:sym typeface="Hoefler Text"/>
              </a:defRPr>
            </a:pPr>
            <a:r>
              <a:rPr sz="1547"/>
              <a:t>Empathy</a:t>
            </a:r>
            <a:endParaRPr sz="1547">
              <a:solidFill>
                <a:srgbClr val="625B48"/>
              </a:solidFill>
            </a:endParaRPr>
          </a:p>
          <a:p>
            <a:pPr>
              <a:defRPr sz="2200" i="0">
                <a:solidFill>
                  <a:srgbClr val="073E86"/>
                </a:solidFill>
                <a:effectLst/>
                <a:latin typeface="Hoefler Text"/>
                <a:ea typeface="Hoefler Text"/>
                <a:cs typeface="Hoefler Text"/>
                <a:sym typeface="Hoefler Text"/>
              </a:defRPr>
            </a:pPr>
            <a:r>
              <a:rPr sz="1547"/>
              <a:t>(Self &amp; Other)</a:t>
            </a:r>
          </a:p>
        </p:txBody>
      </p:sp>
      <p:sp>
        <p:nvSpPr>
          <p:cNvPr id="780" name="Shape 453"/>
          <p:cNvSpPr/>
          <p:nvPr/>
        </p:nvSpPr>
        <p:spPr>
          <a:xfrm>
            <a:off x="6531813" y="4661117"/>
            <a:ext cx="1271182" cy="54829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defRPr sz="2200" i="0">
                <a:solidFill>
                  <a:srgbClr val="073E86"/>
                </a:solidFill>
                <a:effectLst/>
                <a:latin typeface="Hoefler Text"/>
                <a:ea typeface="Hoefler Text"/>
                <a:cs typeface="Hoefler Text"/>
                <a:sym typeface="Hoefler Text"/>
              </a:defRPr>
            </a:pPr>
            <a:r>
              <a:rPr sz="1547"/>
              <a:t>Sympathy</a:t>
            </a:r>
            <a:endParaRPr sz="1547">
              <a:solidFill>
                <a:srgbClr val="625B48"/>
              </a:solidFill>
            </a:endParaRPr>
          </a:p>
          <a:p>
            <a:pPr>
              <a:defRPr sz="2200" i="0">
                <a:solidFill>
                  <a:srgbClr val="073E86"/>
                </a:solidFill>
                <a:effectLst/>
                <a:latin typeface="Hoefler Text"/>
                <a:ea typeface="Hoefler Text"/>
                <a:cs typeface="Hoefler Text"/>
                <a:sym typeface="Hoefler Text"/>
              </a:defRPr>
            </a:pPr>
            <a:r>
              <a:rPr sz="1547"/>
              <a:t>(Self &amp; Other)</a:t>
            </a:r>
          </a:p>
        </p:txBody>
      </p:sp>
      <p:sp>
        <p:nvSpPr>
          <p:cNvPr id="781" name="Shape 454"/>
          <p:cNvSpPr/>
          <p:nvPr/>
        </p:nvSpPr>
        <p:spPr>
          <a:xfrm>
            <a:off x="1656231" y="6009500"/>
            <a:ext cx="1412631"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200" i="0">
                <a:solidFill>
                  <a:srgbClr val="073E86"/>
                </a:solidFill>
                <a:latin typeface="Hoefler Text"/>
                <a:ea typeface="Hoefler Text"/>
                <a:cs typeface="Hoefler Text"/>
                <a:sym typeface="Hoefler Text"/>
              </a:defRPr>
            </a:lvl1pPr>
          </a:lstStyle>
          <a:p>
            <a:pPr>
              <a:defRPr>
                <a:effectLst/>
              </a:defRPr>
            </a:pPr>
            <a:r>
              <a:rPr sz="1547"/>
              <a:t>Non-Judgement</a:t>
            </a:r>
          </a:p>
        </p:txBody>
      </p:sp>
      <p:sp>
        <p:nvSpPr>
          <p:cNvPr id="782" name="Shape 455"/>
          <p:cNvSpPr/>
          <p:nvPr/>
        </p:nvSpPr>
        <p:spPr>
          <a:xfrm>
            <a:off x="5674394" y="6009500"/>
            <a:ext cx="3001079"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200" i="0">
                <a:solidFill>
                  <a:srgbClr val="073E86"/>
                </a:solidFill>
                <a:latin typeface="Hoefler Text"/>
                <a:ea typeface="Hoefler Text"/>
                <a:cs typeface="Hoefler Text"/>
                <a:sym typeface="Hoefler Text"/>
              </a:defRPr>
            </a:lvl1pPr>
          </a:lstStyle>
          <a:p>
            <a:pPr>
              <a:defRPr>
                <a:effectLst/>
              </a:defRPr>
            </a:pPr>
            <a:r>
              <a:rPr sz="1547"/>
              <a:t>Committed Compassionate Action</a:t>
            </a:r>
          </a:p>
        </p:txBody>
      </p:sp>
      <p:sp>
        <p:nvSpPr>
          <p:cNvPr id="783" name="Shape 456"/>
          <p:cNvSpPr/>
          <p:nvPr/>
        </p:nvSpPr>
        <p:spPr>
          <a:xfrm>
            <a:off x="5895717" y="2727841"/>
            <a:ext cx="1722844"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200" i="0">
                <a:solidFill>
                  <a:srgbClr val="073E86"/>
                </a:solidFill>
                <a:latin typeface="Hoefler Text"/>
                <a:ea typeface="Hoefler Text"/>
                <a:cs typeface="Hoefler Text"/>
                <a:sym typeface="Hoefler Text"/>
              </a:defRPr>
            </a:lvl1pPr>
          </a:lstStyle>
          <a:p>
            <a:pPr>
              <a:defRPr>
                <a:effectLst/>
              </a:defRPr>
            </a:pPr>
            <a:r>
              <a:rPr sz="1547"/>
              <a:t>Care for Well Being</a:t>
            </a:r>
          </a:p>
        </p:txBody>
      </p:sp>
      <p:sp>
        <p:nvSpPr>
          <p:cNvPr id="784" name="Shape 457"/>
          <p:cNvSpPr/>
          <p:nvPr/>
        </p:nvSpPr>
        <p:spPr>
          <a:xfrm>
            <a:off x="633950" y="2732306"/>
            <a:ext cx="2728825" cy="29944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100" i="0">
                <a:solidFill>
                  <a:srgbClr val="073E86"/>
                </a:solidFill>
                <a:latin typeface="Hoefler Text"/>
                <a:ea typeface="Hoefler Text"/>
                <a:cs typeface="Hoefler Text"/>
                <a:sym typeface="Hoefler Text"/>
              </a:defRPr>
            </a:lvl1pPr>
          </a:lstStyle>
          <a:p>
            <a:pPr>
              <a:defRPr>
                <a:effectLst/>
              </a:defRPr>
            </a:pPr>
            <a:r>
              <a:rPr sz="1477"/>
              <a:t>Acceptance &amp; Distress Tolerance</a:t>
            </a:r>
          </a:p>
        </p:txBody>
      </p:sp>
      <p:sp>
        <p:nvSpPr>
          <p:cNvPr id="785" name="Shape 458"/>
          <p:cNvSpPr/>
          <p:nvPr/>
        </p:nvSpPr>
        <p:spPr>
          <a:xfrm>
            <a:off x="4019557" y="3928920"/>
            <a:ext cx="1126079" cy="46172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lgn="ctr">
              <a:defRPr i="0">
                <a:solidFill>
                  <a:srgbClr val="073E86"/>
                </a:solidFill>
                <a:effectLst/>
                <a:latin typeface="Hoefler Text"/>
                <a:ea typeface="Hoefler Text"/>
                <a:cs typeface="Hoefler Text"/>
                <a:sym typeface="Hoefler Text"/>
              </a:defRPr>
            </a:pPr>
            <a:r>
              <a:rPr sz="1266" dirty="0"/>
              <a:t>Compassionate</a:t>
            </a:r>
            <a:endParaRPr sz="1266" dirty="0">
              <a:solidFill>
                <a:srgbClr val="625B48"/>
              </a:solidFill>
            </a:endParaRPr>
          </a:p>
          <a:p>
            <a:pPr algn="ctr">
              <a:defRPr i="0">
                <a:solidFill>
                  <a:srgbClr val="073E86"/>
                </a:solidFill>
                <a:effectLst/>
                <a:latin typeface="Hoefler Text"/>
                <a:ea typeface="Hoefler Text"/>
                <a:cs typeface="Hoefler Text"/>
                <a:sym typeface="Hoefler Text"/>
              </a:defRPr>
            </a:pPr>
            <a:r>
              <a:rPr sz="1266" dirty="0"/>
              <a:t>Mind</a:t>
            </a:r>
          </a:p>
        </p:txBody>
      </p:sp>
    </p:spTree>
    <p:extLst>
      <p:ext uri="{BB962C8B-B14F-4D97-AF65-F5344CB8AC3E}">
        <p14:creationId xmlns:p14="http://schemas.microsoft.com/office/powerpoint/2010/main" val="343046939"/>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Shape 460"/>
          <p:cNvSpPr>
            <a:spLocks noGrp="1"/>
          </p:cNvSpPr>
          <p:nvPr>
            <p:ph type="title"/>
          </p:nvPr>
        </p:nvSpPr>
        <p:spPr>
          <a:prstGeom prst="rect">
            <a:avLst/>
          </a:prstGeom>
        </p:spPr>
        <p:txBody>
          <a:bodyPr/>
          <a:lstStyle/>
          <a:p>
            <a:r>
              <a:t>Compassionate Flow</a:t>
            </a:r>
          </a:p>
        </p:txBody>
      </p:sp>
      <p:pic>
        <p:nvPicPr>
          <p:cNvPr id="788" name="Obtuse_heptagram.svg.png" descr="Obtuse_heptagram.sv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7478" y="2268265"/>
            <a:ext cx="4109044" cy="4008825"/>
          </a:xfrm>
          <a:prstGeom prst="rect">
            <a:avLst/>
          </a:prstGeom>
          <a:ln w="12700">
            <a:miter lim="400000"/>
          </a:ln>
        </p:spPr>
      </p:pic>
      <p:pic>
        <p:nvPicPr>
          <p:cNvPr id="790" name="Obtuse_heptagram.svg.png" descr="Obtuse_heptagram.sv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2546146" y="2356260"/>
            <a:ext cx="4109042" cy="4008823"/>
          </a:xfrm>
          <a:prstGeom prst="rect">
            <a:avLst/>
          </a:prstGeom>
          <a:ln w="12700">
            <a:miter lim="400000"/>
          </a:ln>
        </p:spPr>
      </p:pic>
      <p:pic>
        <p:nvPicPr>
          <p:cNvPr id="791" name="pasted-image.tiff" descr="pasted-image.tiff"/>
          <p:cNvPicPr>
            <a:picLocks noChangeAspect="1"/>
          </p:cNvPicPr>
          <p:nvPr/>
        </p:nvPicPr>
        <p:blipFill>
          <a:blip r:embed="rId3"/>
          <a:stretch>
            <a:fillRect/>
          </a:stretch>
        </p:blipFill>
        <p:spPr>
          <a:xfrm>
            <a:off x="871059" y="3431015"/>
            <a:ext cx="1333458" cy="1683326"/>
          </a:xfrm>
          <a:prstGeom prst="rect">
            <a:avLst/>
          </a:prstGeom>
          <a:ln w="12700">
            <a:miter lim="400000"/>
          </a:ln>
        </p:spPr>
      </p:pic>
      <p:pic>
        <p:nvPicPr>
          <p:cNvPr id="792" name="pasted-image.tiff" descr="pasted-image.tiff"/>
          <p:cNvPicPr>
            <a:picLocks noChangeAspect="1"/>
          </p:cNvPicPr>
          <p:nvPr/>
        </p:nvPicPr>
        <p:blipFill>
          <a:blip r:embed="rId3"/>
          <a:stretch>
            <a:fillRect/>
          </a:stretch>
        </p:blipFill>
        <p:spPr>
          <a:xfrm>
            <a:off x="6943620" y="3436875"/>
            <a:ext cx="1333458" cy="1683326"/>
          </a:xfrm>
          <a:prstGeom prst="rect">
            <a:avLst/>
          </a:prstGeom>
          <a:ln w="12700">
            <a:miter lim="400000"/>
          </a:ln>
        </p:spPr>
      </p:pic>
      <p:sp>
        <p:nvSpPr>
          <p:cNvPr id="793" name="Shape 466"/>
          <p:cNvSpPr/>
          <p:nvPr/>
        </p:nvSpPr>
        <p:spPr>
          <a:xfrm>
            <a:off x="1551626" y="2025122"/>
            <a:ext cx="5973312" cy="1323946"/>
          </a:xfrm>
          <a:custGeom>
            <a:avLst/>
            <a:gdLst/>
            <a:ahLst/>
            <a:cxnLst>
              <a:cxn ang="0">
                <a:pos x="wd2" y="hd2"/>
              </a:cxn>
              <a:cxn ang="5400000">
                <a:pos x="wd2" y="hd2"/>
              </a:cxn>
              <a:cxn ang="10800000">
                <a:pos x="wd2" y="hd2"/>
              </a:cxn>
              <a:cxn ang="16200000">
                <a:pos x="wd2" y="hd2"/>
              </a:cxn>
            </a:cxnLst>
            <a:rect l="0" t="0" r="r" b="b"/>
            <a:pathLst>
              <a:path w="21600" h="21355" extrusionOk="0">
                <a:moveTo>
                  <a:pt x="21600" y="19569"/>
                </a:moveTo>
                <a:cubicBezTo>
                  <a:pt x="18849" y="7263"/>
                  <a:pt x="15116" y="237"/>
                  <a:pt x="11205" y="6"/>
                </a:cubicBezTo>
                <a:cubicBezTo>
                  <a:pt x="6955" y="-245"/>
                  <a:pt x="2880" y="7517"/>
                  <a:pt x="0" y="21355"/>
                </a:cubicBezTo>
              </a:path>
            </a:pathLst>
          </a:custGeom>
          <a:ln w="38100" cap="rnd">
            <a:solidFill>
              <a:srgbClr val="000000"/>
            </a:solidFill>
            <a:custDash>
              <a:ds d="100000" sp="200000"/>
            </a:custDash>
            <a:miter lim="400000"/>
          </a:ln>
        </p:spPr>
        <p:txBody>
          <a:bodyPr lIns="35719" tIns="35719" rIns="35719" bIns="35719" anchor="ctr"/>
          <a:lstStyle/>
          <a:p>
            <a:pPr>
              <a:defRPr sz="3200" i="0">
                <a:solidFill>
                  <a:srgbClr val="4B4B4B"/>
                </a:solidFill>
                <a:effectLst/>
                <a:latin typeface="Hoefler Text"/>
                <a:ea typeface="Hoefler Text"/>
                <a:cs typeface="Hoefler Text"/>
                <a:sym typeface="Hoefler Text"/>
              </a:defRPr>
            </a:pPr>
            <a:endParaRPr sz="2250"/>
          </a:p>
        </p:txBody>
      </p:sp>
      <p:sp>
        <p:nvSpPr>
          <p:cNvPr id="794" name="Shape 468"/>
          <p:cNvSpPr/>
          <p:nvPr/>
        </p:nvSpPr>
        <p:spPr>
          <a:xfrm>
            <a:off x="1510604" y="5208194"/>
            <a:ext cx="6105862" cy="1323572"/>
          </a:xfrm>
          <a:custGeom>
            <a:avLst/>
            <a:gdLst/>
            <a:ahLst/>
            <a:cxnLst>
              <a:cxn ang="0">
                <a:pos x="wd2" y="hd2"/>
              </a:cxn>
              <a:cxn ang="5400000">
                <a:pos x="wd2" y="hd2"/>
              </a:cxn>
              <a:cxn ang="10800000">
                <a:pos x="wd2" y="hd2"/>
              </a:cxn>
              <a:cxn ang="16200000">
                <a:pos x="wd2" y="hd2"/>
              </a:cxn>
            </a:cxnLst>
            <a:rect l="0" t="0" r="r" b="b"/>
            <a:pathLst>
              <a:path w="21600" h="16200" extrusionOk="0">
                <a:moveTo>
                  <a:pt x="0" y="240"/>
                </a:moveTo>
                <a:cubicBezTo>
                  <a:pt x="8108" y="21600"/>
                  <a:pt x="15308" y="21520"/>
                  <a:pt x="21600" y="0"/>
                </a:cubicBezTo>
              </a:path>
            </a:pathLst>
          </a:custGeom>
          <a:ln w="38100" cap="rnd">
            <a:solidFill>
              <a:srgbClr val="000000"/>
            </a:solidFill>
            <a:custDash>
              <a:ds d="100000" sp="200000"/>
            </a:custDash>
            <a:miter lim="400000"/>
          </a:ln>
        </p:spPr>
        <p:txBody>
          <a:bodyPr lIns="35719" tIns="35719" rIns="35719" bIns="35719"/>
          <a:lstStyle/>
          <a:p>
            <a:pPr>
              <a:defRPr>
                <a:solidFill>
                  <a:srgbClr val="86837F">
                    <a:alpha val="80000"/>
                  </a:srgbClr>
                </a:solidFill>
                <a:latin typeface="Hoefler Text"/>
                <a:ea typeface="Hoefler Text"/>
                <a:cs typeface="Hoefler Text"/>
                <a:sym typeface="Hoefler Text"/>
              </a:defRPr>
            </a:pPr>
            <a:endParaRPr sz="1266"/>
          </a:p>
        </p:txBody>
      </p:sp>
    </p:spTree>
    <p:extLst>
      <p:ext uri="{BB962C8B-B14F-4D97-AF65-F5344CB8AC3E}">
        <p14:creationId xmlns:p14="http://schemas.microsoft.com/office/powerpoint/2010/main" val="174379522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790"/>
                                        </p:tgtEl>
                                        <p:attrNameLst>
                                          <p:attrName>style.visibility</p:attrName>
                                        </p:attrNameLst>
                                      </p:cBhvr>
                                      <p:to>
                                        <p:strVal val="visible"/>
                                      </p:to>
                                    </p:set>
                                    <p:anim calcmode="lin" valueType="num">
                                      <p:cBhvr>
                                        <p:cTn id="7" dur="1000" fill="hold"/>
                                        <p:tgtEl>
                                          <p:spTgt spid="790"/>
                                        </p:tgtEl>
                                        <p:attrNameLst>
                                          <p:attrName>ppt_x</p:attrName>
                                        </p:attrNameLst>
                                      </p:cBhvr>
                                      <p:tavLst>
                                        <p:tav tm="0">
                                          <p:val>
                                            <p:strVal val="#ppt_x"/>
                                          </p:val>
                                        </p:tav>
                                        <p:tav tm="100000">
                                          <p:val>
                                            <p:strVal val="#ppt_x"/>
                                          </p:val>
                                        </p:tav>
                                      </p:tavLst>
                                    </p:anim>
                                    <p:anim calcmode="lin" valueType="num">
                                      <p:cBhvr>
                                        <p:cTn id="8" dur="1000" fill="hold"/>
                                        <p:tgtEl>
                                          <p:spTgt spid="7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p:tmAbs val="0"/>
                                  </p:iterate>
                                  <p:childTnLst>
                                    <p:set>
                                      <p:cBhvr>
                                        <p:cTn id="12" fill="hold"/>
                                        <p:tgtEl>
                                          <p:spTgt spid="788"/>
                                        </p:tgtEl>
                                        <p:attrNameLst>
                                          <p:attrName>style.visibility</p:attrName>
                                        </p:attrNameLst>
                                      </p:cBhvr>
                                      <p:to>
                                        <p:strVal val="visible"/>
                                      </p:to>
                                    </p:set>
                                    <p:animEffect transition="in" filter="wipe(left)">
                                      <p:cBhvr>
                                        <p:cTn id="13" dur="2500"/>
                                        <p:tgtEl>
                                          <p:spTgt spid="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 grpId="0" animBg="1" advAuto="0"/>
      <p:bldP spid="790" grpId="0"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Shape 470"/>
          <p:cNvSpPr>
            <a:spLocks noGrp="1"/>
          </p:cNvSpPr>
          <p:nvPr>
            <p:ph type="title"/>
          </p:nvPr>
        </p:nvSpPr>
        <p:spPr>
          <a:prstGeom prst="rect">
            <a:avLst/>
          </a:prstGeom>
        </p:spPr>
        <p:txBody>
          <a:bodyPr/>
          <a:lstStyle>
            <a:lvl1pPr>
              <a:defRPr>
                <a:solidFill>
                  <a:srgbClr val="073E86"/>
                </a:solidFill>
              </a:defRPr>
            </a:lvl1pPr>
          </a:lstStyle>
          <a:p>
            <a:r>
              <a:t>Compassionate Flow</a:t>
            </a:r>
          </a:p>
        </p:txBody>
      </p:sp>
      <p:pic>
        <p:nvPicPr>
          <p:cNvPr id="797" name="pasted-image.tiff" descr="pasted-image.tiff"/>
          <p:cNvPicPr>
            <a:picLocks noChangeAspect="1"/>
          </p:cNvPicPr>
          <p:nvPr/>
        </p:nvPicPr>
        <p:blipFill>
          <a:blip r:embed="rId2"/>
          <a:stretch>
            <a:fillRect/>
          </a:stretch>
        </p:blipFill>
        <p:spPr>
          <a:xfrm>
            <a:off x="871059" y="3431015"/>
            <a:ext cx="1333458" cy="1683326"/>
          </a:xfrm>
          <a:prstGeom prst="rect">
            <a:avLst/>
          </a:prstGeom>
          <a:ln w="12700">
            <a:miter lim="400000"/>
          </a:ln>
        </p:spPr>
      </p:pic>
      <p:pic>
        <p:nvPicPr>
          <p:cNvPr id="798" name="pasted-image.tiff" descr="pasted-image.tiff"/>
          <p:cNvPicPr>
            <a:picLocks noChangeAspect="1"/>
          </p:cNvPicPr>
          <p:nvPr/>
        </p:nvPicPr>
        <p:blipFill>
          <a:blip r:embed="rId2"/>
          <a:stretch>
            <a:fillRect/>
          </a:stretch>
        </p:blipFill>
        <p:spPr>
          <a:xfrm>
            <a:off x="6943620" y="3436875"/>
            <a:ext cx="1333458" cy="1683326"/>
          </a:xfrm>
          <a:prstGeom prst="rect">
            <a:avLst/>
          </a:prstGeom>
          <a:ln w="12700">
            <a:miter lim="400000"/>
          </a:ln>
        </p:spPr>
      </p:pic>
      <p:sp>
        <p:nvSpPr>
          <p:cNvPr id="799" name="Shape 473"/>
          <p:cNvSpPr/>
          <p:nvPr/>
        </p:nvSpPr>
        <p:spPr>
          <a:xfrm>
            <a:off x="1551626" y="2025122"/>
            <a:ext cx="5973312" cy="1323946"/>
          </a:xfrm>
          <a:custGeom>
            <a:avLst/>
            <a:gdLst/>
            <a:ahLst/>
            <a:cxnLst>
              <a:cxn ang="0">
                <a:pos x="wd2" y="hd2"/>
              </a:cxn>
              <a:cxn ang="5400000">
                <a:pos x="wd2" y="hd2"/>
              </a:cxn>
              <a:cxn ang="10800000">
                <a:pos x="wd2" y="hd2"/>
              </a:cxn>
              <a:cxn ang="16200000">
                <a:pos x="wd2" y="hd2"/>
              </a:cxn>
            </a:cxnLst>
            <a:rect l="0" t="0" r="r" b="b"/>
            <a:pathLst>
              <a:path w="21600" h="21355" extrusionOk="0">
                <a:moveTo>
                  <a:pt x="21600" y="19569"/>
                </a:moveTo>
                <a:cubicBezTo>
                  <a:pt x="18849" y="7263"/>
                  <a:pt x="15116" y="237"/>
                  <a:pt x="11205" y="6"/>
                </a:cubicBezTo>
                <a:cubicBezTo>
                  <a:pt x="6955" y="-245"/>
                  <a:pt x="2880" y="7517"/>
                  <a:pt x="0" y="21355"/>
                </a:cubicBezTo>
              </a:path>
            </a:pathLst>
          </a:custGeom>
          <a:ln w="38100" cap="rnd">
            <a:solidFill>
              <a:srgbClr val="000000"/>
            </a:solidFill>
            <a:custDash>
              <a:ds d="100000" sp="200000"/>
            </a:custDash>
            <a:miter lim="400000"/>
          </a:ln>
        </p:spPr>
        <p:txBody>
          <a:bodyPr lIns="35719" tIns="35719" rIns="35719" bIns="35719" anchor="ctr"/>
          <a:lstStyle/>
          <a:p>
            <a:pPr>
              <a:defRPr sz="3200" i="0">
                <a:solidFill>
                  <a:srgbClr val="073E86"/>
                </a:solidFill>
                <a:effectLst/>
                <a:latin typeface="Hoefler Text"/>
                <a:ea typeface="Hoefler Text"/>
                <a:cs typeface="Hoefler Text"/>
                <a:sym typeface="Hoefler Text"/>
              </a:defRPr>
            </a:pPr>
            <a:endParaRPr sz="2250"/>
          </a:p>
        </p:txBody>
      </p:sp>
      <p:sp>
        <p:nvSpPr>
          <p:cNvPr id="800" name="Shape 481"/>
          <p:cNvSpPr/>
          <p:nvPr/>
        </p:nvSpPr>
        <p:spPr>
          <a:xfrm>
            <a:off x="1510604" y="5208194"/>
            <a:ext cx="6105862" cy="1323572"/>
          </a:xfrm>
          <a:custGeom>
            <a:avLst/>
            <a:gdLst/>
            <a:ahLst/>
            <a:cxnLst>
              <a:cxn ang="0">
                <a:pos x="wd2" y="hd2"/>
              </a:cxn>
              <a:cxn ang="5400000">
                <a:pos x="wd2" y="hd2"/>
              </a:cxn>
              <a:cxn ang="10800000">
                <a:pos x="wd2" y="hd2"/>
              </a:cxn>
              <a:cxn ang="16200000">
                <a:pos x="wd2" y="hd2"/>
              </a:cxn>
            </a:cxnLst>
            <a:rect l="0" t="0" r="r" b="b"/>
            <a:pathLst>
              <a:path w="21600" h="16200" extrusionOk="0">
                <a:moveTo>
                  <a:pt x="0" y="240"/>
                </a:moveTo>
                <a:cubicBezTo>
                  <a:pt x="8108" y="21600"/>
                  <a:pt x="15308" y="21520"/>
                  <a:pt x="21600" y="0"/>
                </a:cubicBezTo>
              </a:path>
            </a:pathLst>
          </a:custGeom>
          <a:ln w="38100" cap="rnd">
            <a:solidFill>
              <a:srgbClr val="000000"/>
            </a:solidFill>
            <a:custDash>
              <a:ds d="100000" sp="200000"/>
            </a:custDash>
            <a:miter lim="400000"/>
          </a:ln>
        </p:spPr>
        <p:txBody>
          <a:bodyPr lIns="35719" tIns="35719" rIns="35719" bIns="35719"/>
          <a:lstStyle/>
          <a:p>
            <a:pPr>
              <a:defRPr>
                <a:solidFill>
                  <a:srgbClr val="073E86"/>
                </a:solidFill>
                <a:latin typeface="Hoefler Text"/>
                <a:ea typeface="Hoefler Text"/>
                <a:cs typeface="Hoefler Text"/>
                <a:sym typeface="Hoefler Text"/>
              </a:defRPr>
            </a:pPr>
            <a:endParaRPr sz="1266"/>
          </a:p>
        </p:txBody>
      </p:sp>
      <p:pic>
        <p:nvPicPr>
          <p:cNvPr id="801" name="Picture 474" descr="Picture 474"/>
          <p:cNvPicPr>
            <a:picLocks noChangeAspect="1"/>
          </p:cNvPicPr>
          <p:nvPr/>
        </p:nvPicPr>
        <p:blipFill>
          <a:blip r:embed="rId3"/>
          <a:stretch>
            <a:fillRect/>
          </a:stretch>
        </p:blipFill>
        <p:spPr>
          <a:xfrm>
            <a:off x="2482453" y="3350712"/>
            <a:ext cx="4339444" cy="966203"/>
          </a:xfrm>
          <a:prstGeom prst="rect">
            <a:avLst/>
          </a:prstGeom>
          <a:ln w="12700">
            <a:miter lim="400000"/>
          </a:ln>
        </p:spPr>
      </p:pic>
      <p:pic>
        <p:nvPicPr>
          <p:cNvPr id="802" name="Picture 476" descr="Picture 476"/>
          <p:cNvPicPr>
            <a:picLocks noChangeAspect="1"/>
          </p:cNvPicPr>
          <p:nvPr/>
        </p:nvPicPr>
        <p:blipFill>
          <a:blip r:embed="rId3"/>
          <a:stretch>
            <a:fillRect/>
          </a:stretch>
        </p:blipFill>
        <p:spPr>
          <a:xfrm flipH="1">
            <a:off x="2368558" y="4573847"/>
            <a:ext cx="4339446" cy="966203"/>
          </a:xfrm>
          <a:prstGeom prst="rect">
            <a:avLst/>
          </a:prstGeom>
          <a:ln w="12700">
            <a:miter lim="400000"/>
          </a:ln>
        </p:spPr>
      </p:pic>
      <p:sp>
        <p:nvSpPr>
          <p:cNvPr id="803" name="Shape 479"/>
          <p:cNvSpPr/>
          <p:nvPr/>
        </p:nvSpPr>
        <p:spPr>
          <a:xfrm>
            <a:off x="824746" y="2497316"/>
            <a:ext cx="498534" cy="37991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73E86"/>
                </a:solidFill>
                <a:latin typeface="Hoefler Text"/>
                <a:ea typeface="Hoefler Text"/>
                <a:cs typeface="Hoefler Text"/>
                <a:sym typeface="Hoefler Text"/>
              </a:defRPr>
            </a:lvl1pPr>
          </a:lstStyle>
          <a:p>
            <a:r>
              <a:rPr sz="2000" dirty="0">
                <a:latin typeface="+mj-lt"/>
              </a:rPr>
              <a:t>Self</a:t>
            </a:r>
          </a:p>
        </p:txBody>
      </p:sp>
      <p:sp>
        <p:nvSpPr>
          <p:cNvPr id="804" name="Shape 480"/>
          <p:cNvSpPr/>
          <p:nvPr/>
        </p:nvSpPr>
        <p:spPr>
          <a:xfrm>
            <a:off x="7402592" y="2497316"/>
            <a:ext cx="782266" cy="37991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73E86"/>
                </a:solidFill>
                <a:latin typeface="Hoefler Text"/>
                <a:ea typeface="Hoefler Text"/>
                <a:cs typeface="Hoefler Text"/>
                <a:sym typeface="Hoefler Text"/>
              </a:defRPr>
            </a:lvl1pPr>
          </a:lstStyle>
          <a:p>
            <a:r>
              <a:rPr sz="2000" dirty="0">
                <a:latin typeface="+mj-lt"/>
              </a:rPr>
              <a:t>Other</a:t>
            </a:r>
          </a:p>
        </p:txBody>
      </p:sp>
    </p:spTree>
    <p:extLst>
      <p:ext uri="{BB962C8B-B14F-4D97-AF65-F5344CB8AC3E}">
        <p14:creationId xmlns:p14="http://schemas.microsoft.com/office/powerpoint/2010/main" val="125701596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801"/>
                                        </p:tgtEl>
                                        <p:attrNameLst>
                                          <p:attrName>style.visibility</p:attrName>
                                        </p:attrNameLst>
                                      </p:cBhvr>
                                      <p:to>
                                        <p:strVal val="visible"/>
                                      </p:to>
                                    </p:set>
                                    <p:animEffect transition="in" filter="wipe(left)">
                                      <p:cBhvr>
                                        <p:cTn id="7" dur="1500"/>
                                        <p:tgtEl>
                                          <p:spTgt spid="8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802"/>
                                        </p:tgtEl>
                                        <p:attrNameLst>
                                          <p:attrName>style.visibility</p:attrName>
                                        </p:attrNameLst>
                                      </p:cBhvr>
                                      <p:to>
                                        <p:strVal val="visible"/>
                                      </p:to>
                                    </p:set>
                                    <p:animEffect transition="in" filter="wipe(left)">
                                      <p:cBhvr>
                                        <p:cTn id="12" dur="1500"/>
                                        <p:tgtEl>
                                          <p:spTgt spid="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 grpId="0" animBg="1" advAuto="0"/>
      <p:bldP spid="802" grpId="0"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 name="Shape 483"/>
          <p:cNvSpPr>
            <a:spLocks noGrp="1"/>
          </p:cNvSpPr>
          <p:nvPr>
            <p:ph type="title"/>
          </p:nvPr>
        </p:nvSpPr>
        <p:spPr>
          <a:prstGeom prst="rect">
            <a:avLst/>
          </a:prstGeom>
        </p:spPr>
        <p:txBody>
          <a:bodyPr/>
          <a:lstStyle>
            <a:lvl1pPr>
              <a:defRPr>
                <a:solidFill>
                  <a:srgbClr val="073E86"/>
                </a:solidFill>
              </a:defRPr>
            </a:lvl1pPr>
          </a:lstStyle>
          <a:p>
            <a:r>
              <a:t>Compassionate Flow</a:t>
            </a:r>
          </a:p>
        </p:txBody>
      </p:sp>
      <p:pic>
        <p:nvPicPr>
          <p:cNvPr id="807" name="pasted-image.tiff" descr="pasted-image.tiff"/>
          <p:cNvPicPr>
            <a:picLocks noChangeAspect="1"/>
          </p:cNvPicPr>
          <p:nvPr/>
        </p:nvPicPr>
        <p:blipFill>
          <a:blip r:embed="rId2"/>
          <a:stretch>
            <a:fillRect/>
          </a:stretch>
        </p:blipFill>
        <p:spPr>
          <a:xfrm>
            <a:off x="871059" y="3431015"/>
            <a:ext cx="1333458" cy="1683326"/>
          </a:xfrm>
          <a:prstGeom prst="rect">
            <a:avLst/>
          </a:prstGeom>
          <a:ln w="12700">
            <a:miter lim="400000"/>
          </a:ln>
        </p:spPr>
      </p:pic>
      <p:pic>
        <p:nvPicPr>
          <p:cNvPr id="808" name="pasted-image.tiff" descr="pasted-image.tiff"/>
          <p:cNvPicPr>
            <a:picLocks noChangeAspect="1"/>
          </p:cNvPicPr>
          <p:nvPr/>
        </p:nvPicPr>
        <p:blipFill>
          <a:blip r:embed="rId2"/>
          <a:stretch>
            <a:fillRect/>
          </a:stretch>
        </p:blipFill>
        <p:spPr>
          <a:xfrm>
            <a:off x="6943620" y="3436875"/>
            <a:ext cx="1333458" cy="1683326"/>
          </a:xfrm>
          <a:prstGeom prst="rect">
            <a:avLst/>
          </a:prstGeom>
          <a:ln w="12700">
            <a:miter lim="400000"/>
          </a:ln>
        </p:spPr>
      </p:pic>
      <p:sp>
        <p:nvSpPr>
          <p:cNvPr id="809" name="Shape 486"/>
          <p:cNvSpPr/>
          <p:nvPr/>
        </p:nvSpPr>
        <p:spPr>
          <a:xfrm>
            <a:off x="1551626" y="2025122"/>
            <a:ext cx="5973312" cy="1323946"/>
          </a:xfrm>
          <a:custGeom>
            <a:avLst/>
            <a:gdLst/>
            <a:ahLst/>
            <a:cxnLst>
              <a:cxn ang="0">
                <a:pos x="wd2" y="hd2"/>
              </a:cxn>
              <a:cxn ang="5400000">
                <a:pos x="wd2" y="hd2"/>
              </a:cxn>
              <a:cxn ang="10800000">
                <a:pos x="wd2" y="hd2"/>
              </a:cxn>
              <a:cxn ang="16200000">
                <a:pos x="wd2" y="hd2"/>
              </a:cxn>
            </a:cxnLst>
            <a:rect l="0" t="0" r="r" b="b"/>
            <a:pathLst>
              <a:path w="21600" h="21355" extrusionOk="0">
                <a:moveTo>
                  <a:pt x="21600" y="19569"/>
                </a:moveTo>
                <a:cubicBezTo>
                  <a:pt x="18849" y="7263"/>
                  <a:pt x="15116" y="237"/>
                  <a:pt x="11205" y="6"/>
                </a:cubicBezTo>
                <a:cubicBezTo>
                  <a:pt x="6955" y="-245"/>
                  <a:pt x="2880" y="7517"/>
                  <a:pt x="0" y="21355"/>
                </a:cubicBezTo>
              </a:path>
            </a:pathLst>
          </a:custGeom>
          <a:ln w="38100" cap="rnd">
            <a:solidFill>
              <a:srgbClr val="000000"/>
            </a:solidFill>
            <a:custDash>
              <a:ds d="100000" sp="200000"/>
            </a:custDash>
            <a:miter lim="400000"/>
          </a:ln>
        </p:spPr>
        <p:txBody>
          <a:bodyPr lIns="35719" tIns="35719" rIns="35719" bIns="35719" anchor="ctr"/>
          <a:lstStyle/>
          <a:p>
            <a:pPr>
              <a:defRPr sz="3200" i="0">
                <a:solidFill>
                  <a:srgbClr val="073E86"/>
                </a:solidFill>
                <a:effectLst/>
                <a:latin typeface="Hoefler Text"/>
                <a:ea typeface="Hoefler Text"/>
                <a:cs typeface="Hoefler Text"/>
                <a:sym typeface="Hoefler Text"/>
              </a:defRPr>
            </a:pPr>
            <a:endParaRPr sz="2250"/>
          </a:p>
        </p:txBody>
      </p:sp>
      <p:sp>
        <p:nvSpPr>
          <p:cNvPr id="810" name="Shape 494"/>
          <p:cNvSpPr/>
          <p:nvPr/>
        </p:nvSpPr>
        <p:spPr>
          <a:xfrm>
            <a:off x="1510604" y="5208194"/>
            <a:ext cx="6105862" cy="1323572"/>
          </a:xfrm>
          <a:custGeom>
            <a:avLst/>
            <a:gdLst/>
            <a:ahLst/>
            <a:cxnLst>
              <a:cxn ang="0">
                <a:pos x="wd2" y="hd2"/>
              </a:cxn>
              <a:cxn ang="5400000">
                <a:pos x="wd2" y="hd2"/>
              </a:cxn>
              <a:cxn ang="10800000">
                <a:pos x="wd2" y="hd2"/>
              </a:cxn>
              <a:cxn ang="16200000">
                <a:pos x="wd2" y="hd2"/>
              </a:cxn>
            </a:cxnLst>
            <a:rect l="0" t="0" r="r" b="b"/>
            <a:pathLst>
              <a:path w="21600" h="16200" extrusionOk="0">
                <a:moveTo>
                  <a:pt x="0" y="240"/>
                </a:moveTo>
                <a:cubicBezTo>
                  <a:pt x="8108" y="21600"/>
                  <a:pt x="15308" y="21520"/>
                  <a:pt x="21600" y="0"/>
                </a:cubicBezTo>
              </a:path>
            </a:pathLst>
          </a:custGeom>
          <a:ln w="38100" cap="rnd">
            <a:solidFill>
              <a:srgbClr val="000000"/>
            </a:solidFill>
            <a:custDash>
              <a:ds d="100000" sp="200000"/>
            </a:custDash>
            <a:miter lim="400000"/>
          </a:ln>
        </p:spPr>
        <p:txBody>
          <a:bodyPr lIns="35719" tIns="35719" rIns="35719" bIns="35719"/>
          <a:lstStyle/>
          <a:p>
            <a:pPr>
              <a:defRPr>
                <a:solidFill>
                  <a:srgbClr val="073E86"/>
                </a:solidFill>
                <a:latin typeface="Hoefler Text"/>
                <a:ea typeface="Hoefler Text"/>
                <a:cs typeface="Hoefler Text"/>
                <a:sym typeface="Hoefler Text"/>
              </a:defRPr>
            </a:pPr>
            <a:endParaRPr sz="1266"/>
          </a:p>
        </p:txBody>
      </p:sp>
      <p:pic>
        <p:nvPicPr>
          <p:cNvPr id="811" name="Picture 487" descr="Picture 487"/>
          <p:cNvPicPr>
            <a:picLocks noChangeAspect="1"/>
          </p:cNvPicPr>
          <p:nvPr/>
        </p:nvPicPr>
        <p:blipFill>
          <a:blip r:embed="rId3"/>
          <a:stretch>
            <a:fillRect/>
          </a:stretch>
        </p:blipFill>
        <p:spPr>
          <a:xfrm>
            <a:off x="2482453" y="3350712"/>
            <a:ext cx="4339444" cy="966203"/>
          </a:xfrm>
          <a:prstGeom prst="rect">
            <a:avLst/>
          </a:prstGeom>
          <a:ln w="12700">
            <a:miter lim="400000"/>
          </a:ln>
        </p:spPr>
      </p:pic>
      <p:pic>
        <p:nvPicPr>
          <p:cNvPr id="812" name="Picture 489" descr="Picture 489"/>
          <p:cNvPicPr>
            <a:picLocks noChangeAspect="1"/>
          </p:cNvPicPr>
          <p:nvPr/>
        </p:nvPicPr>
        <p:blipFill>
          <a:blip r:embed="rId3"/>
          <a:stretch>
            <a:fillRect/>
          </a:stretch>
        </p:blipFill>
        <p:spPr>
          <a:xfrm flipH="1">
            <a:off x="2368558" y="4573847"/>
            <a:ext cx="4339446" cy="966203"/>
          </a:xfrm>
          <a:prstGeom prst="rect">
            <a:avLst/>
          </a:prstGeom>
          <a:ln w="12700">
            <a:miter lim="400000"/>
          </a:ln>
        </p:spPr>
      </p:pic>
      <p:sp>
        <p:nvSpPr>
          <p:cNvPr id="813" name="Shape 492"/>
          <p:cNvSpPr/>
          <p:nvPr/>
        </p:nvSpPr>
        <p:spPr>
          <a:xfrm>
            <a:off x="824746" y="2497316"/>
            <a:ext cx="474490" cy="37991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73E86"/>
                </a:solidFill>
                <a:latin typeface="Hoefler Text"/>
                <a:ea typeface="Hoefler Text"/>
                <a:cs typeface="Hoefler Text"/>
                <a:sym typeface="Hoefler Text"/>
              </a:defRPr>
            </a:lvl1pPr>
          </a:lstStyle>
          <a:p>
            <a:r>
              <a:rPr sz="2000" dirty="0"/>
              <a:t>Self</a:t>
            </a:r>
          </a:p>
        </p:txBody>
      </p:sp>
      <p:sp>
        <p:nvSpPr>
          <p:cNvPr id="814" name="Shape 493"/>
          <p:cNvSpPr/>
          <p:nvPr/>
        </p:nvSpPr>
        <p:spPr>
          <a:xfrm>
            <a:off x="7545823" y="2497316"/>
            <a:ext cx="474490" cy="37991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73E86"/>
                </a:solidFill>
                <a:latin typeface="Hoefler Text"/>
                <a:ea typeface="Hoefler Text"/>
                <a:cs typeface="Hoefler Text"/>
                <a:sym typeface="Hoefler Text"/>
              </a:defRPr>
            </a:lvl1pPr>
          </a:lstStyle>
          <a:p>
            <a:r>
              <a:rPr sz="2000" dirty="0"/>
              <a:t>Self</a:t>
            </a:r>
          </a:p>
        </p:txBody>
      </p:sp>
    </p:spTree>
    <p:extLst>
      <p:ext uri="{BB962C8B-B14F-4D97-AF65-F5344CB8AC3E}">
        <p14:creationId xmlns:p14="http://schemas.microsoft.com/office/powerpoint/2010/main" val="187070502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811"/>
                                        </p:tgtEl>
                                        <p:attrNameLst>
                                          <p:attrName>style.visibility</p:attrName>
                                        </p:attrNameLst>
                                      </p:cBhvr>
                                      <p:to>
                                        <p:strVal val="visible"/>
                                      </p:to>
                                    </p:set>
                                    <p:animEffect transition="in" filter="wipe(left)">
                                      <p:cBhvr>
                                        <p:cTn id="7" dur="1500"/>
                                        <p:tgtEl>
                                          <p:spTgt spid="8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812"/>
                                        </p:tgtEl>
                                        <p:attrNameLst>
                                          <p:attrName>style.visibility</p:attrName>
                                        </p:attrNameLst>
                                      </p:cBhvr>
                                      <p:to>
                                        <p:strVal val="visible"/>
                                      </p:to>
                                    </p:set>
                                    <p:animEffect transition="in" filter="wipe(left)">
                                      <p:cBhvr>
                                        <p:cTn id="12" dur="1500"/>
                                        <p:tgtEl>
                                          <p:spTgt spid="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1" grpId="0" animBg="1" advAuto="0"/>
      <p:bldP spid="812" grpId="0"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Shape 449"/>
          <p:cNvSpPr>
            <a:spLocks noGrp="1"/>
          </p:cNvSpPr>
          <p:nvPr>
            <p:ph type="title"/>
          </p:nvPr>
        </p:nvSpPr>
        <p:spPr>
          <a:prstGeom prst="rect">
            <a:avLst/>
          </a:prstGeom>
        </p:spPr>
        <p:txBody>
          <a:bodyPr>
            <a:normAutofit fontScale="90000"/>
          </a:bodyPr>
          <a:lstStyle>
            <a:lvl1pPr>
              <a:defRPr>
                <a:solidFill>
                  <a:srgbClr val="073E86"/>
                </a:solidFill>
              </a:defRPr>
            </a:lvl1pPr>
          </a:lstStyle>
          <a:p>
            <a:r>
              <a:rPr dirty="0">
                <a:latin typeface="+mj-lt"/>
              </a:rPr>
              <a:t>Compassionate Flexibility</a:t>
            </a:r>
          </a:p>
        </p:txBody>
      </p:sp>
      <p:pic>
        <p:nvPicPr>
          <p:cNvPr id="777" name="Obtuse_heptagram.svg.png" descr="Obtuse_heptagram.sv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7521" y="2268188"/>
            <a:ext cx="4109044" cy="4008825"/>
          </a:xfrm>
          <a:prstGeom prst="rect">
            <a:avLst/>
          </a:prstGeom>
          <a:ln w="12700">
            <a:miter lim="400000"/>
          </a:ln>
        </p:spPr>
      </p:pic>
      <p:sp>
        <p:nvSpPr>
          <p:cNvPr id="778" name="Shape 451"/>
          <p:cNvSpPr/>
          <p:nvPr/>
        </p:nvSpPr>
        <p:spPr>
          <a:xfrm>
            <a:off x="3377267" y="1999856"/>
            <a:ext cx="2410661"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200" i="0">
                <a:solidFill>
                  <a:srgbClr val="073E86"/>
                </a:solidFill>
                <a:latin typeface="Hoefler Text"/>
                <a:ea typeface="Hoefler Text"/>
                <a:cs typeface="Hoefler Text"/>
                <a:sym typeface="Hoefler Text"/>
              </a:defRPr>
            </a:lvl1pPr>
          </a:lstStyle>
          <a:p>
            <a:pPr>
              <a:defRPr>
                <a:effectLst/>
              </a:defRPr>
            </a:pPr>
            <a:r>
              <a:rPr sz="1547"/>
              <a:t>Present Moment Sensitivity</a:t>
            </a:r>
          </a:p>
        </p:txBody>
      </p:sp>
      <p:sp>
        <p:nvSpPr>
          <p:cNvPr id="779" name="Shape 452"/>
          <p:cNvSpPr/>
          <p:nvPr/>
        </p:nvSpPr>
        <p:spPr>
          <a:xfrm>
            <a:off x="1252332" y="4661117"/>
            <a:ext cx="1271182" cy="54829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defRPr sz="2200" i="0">
                <a:solidFill>
                  <a:srgbClr val="073E86"/>
                </a:solidFill>
                <a:effectLst/>
                <a:latin typeface="Hoefler Text"/>
                <a:ea typeface="Hoefler Text"/>
                <a:cs typeface="Hoefler Text"/>
                <a:sym typeface="Hoefler Text"/>
              </a:defRPr>
            </a:pPr>
            <a:r>
              <a:rPr sz="1547"/>
              <a:t>Empathy</a:t>
            </a:r>
            <a:endParaRPr sz="1547">
              <a:solidFill>
                <a:srgbClr val="625B48"/>
              </a:solidFill>
            </a:endParaRPr>
          </a:p>
          <a:p>
            <a:pPr>
              <a:defRPr sz="2200" i="0">
                <a:solidFill>
                  <a:srgbClr val="073E86"/>
                </a:solidFill>
                <a:effectLst/>
                <a:latin typeface="Hoefler Text"/>
                <a:ea typeface="Hoefler Text"/>
                <a:cs typeface="Hoefler Text"/>
                <a:sym typeface="Hoefler Text"/>
              </a:defRPr>
            </a:pPr>
            <a:r>
              <a:rPr sz="1547"/>
              <a:t>(Self &amp; Other)</a:t>
            </a:r>
          </a:p>
        </p:txBody>
      </p:sp>
      <p:sp>
        <p:nvSpPr>
          <p:cNvPr id="780" name="Shape 453"/>
          <p:cNvSpPr/>
          <p:nvPr/>
        </p:nvSpPr>
        <p:spPr>
          <a:xfrm>
            <a:off x="6531813" y="4661117"/>
            <a:ext cx="1271182" cy="54829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defRPr sz="2200" i="0">
                <a:solidFill>
                  <a:srgbClr val="073E86"/>
                </a:solidFill>
                <a:effectLst/>
                <a:latin typeface="Hoefler Text"/>
                <a:ea typeface="Hoefler Text"/>
                <a:cs typeface="Hoefler Text"/>
                <a:sym typeface="Hoefler Text"/>
              </a:defRPr>
            </a:pPr>
            <a:r>
              <a:rPr sz="1547"/>
              <a:t>Sympathy</a:t>
            </a:r>
            <a:endParaRPr sz="1547">
              <a:solidFill>
                <a:srgbClr val="625B48"/>
              </a:solidFill>
            </a:endParaRPr>
          </a:p>
          <a:p>
            <a:pPr>
              <a:defRPr sz="2200" i="0">
                <a:solidFill>
                  <a:srgbClr val="073E86"/>
                </a:solidFill>
                <a:effectLst/>
                <a:latin typeface="Hoefler Text"/>
                <a:ea typeface="Hoefler Text"/>
                <a:cs typeface="Hoefler Text"/>
                <a:sym typeface="Hoefler Text"/>
              </a:defRPr>
            </a:pPr>
            <a:r>
              <a:rPr sz="1547"/>
              <a:t>(Self &amp; Other)</a:t>
            </a:r>
          </a:p>
        </p:txBody>
      </p:sp>
      <p:sp>
        <p:nvSpPr>
          <p:cNvPr id="781" name="Shape 454"/>
          <p:cNvSpPr/>
          <p:nvPr/>
        </p:nvSpPr>
        <p:spPr>
          <a:xfrm>
            <a:off x="1656231" y="6009500"/>
            <a:ext cx="1412631"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200" i="0">
                <a:solidFill>
                  <a:srgbClr val="073E86"/>
                </a:solidFill>
                <a:latin typeface="Hoefler Text"/>
                <a:ea typeface="Hoefler Text"/>
                <a:cs typeface="Hoefler Text"/>
                <a:sym typeface="Hoefler Text"/>
              </a:defRPr>
            </a:lvl1pPr>
          </a:lstStyle>
          <a:p>
            <a:pPr>
              <a:defRPr>
                <a:effectLst/>
              </a:defRPr>
            </a:pPr>
            <a:r>
              <a:rPr sz="1547"/>
              <a:t>Non-Judgement</a:t>
            </a:r>
          </a:p>
        </p:txBody>
      </p:sp>
      <p:sp>
        <p:nvSpPr>
          <p:cNvPr id="782" name="Shape 455"/>
          <p:cNvSpPr/>
          <p:nvPr/>
        </p:nvSpPr>
        <p:spPr>
          <a:xfrm>
            <a:off x="5674394" y="6009500"/>
            <a:ext cx="3001079"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200" i="0">
                <a:solidFill>
                  <a:srgbClr val="073E86"/>
                </a:solidFill>
                <a:latin typeface="Hoefler Text"/>
                <a:ea typeface="Hoefler Text"/>
                <a:cs typeface="Hoefler Text"/>
                <a:sym typeface="Hoefler Text"/>
              </a:defRPr>
            </a:lvl1pPr>
          </a:lstStyle>
          <a:p>
            <a:pPr>
              <a:defRPr>
                <a:effectLst/>
              </a:defRPr>
            </a:pPr>
            <a:r>
              <a:rPr sz="1547"/>
              <a:t>Committed Compassionate Action</a:t>
            </a:r>
          </a:p>
        </p:txBody>
      </p:sp>
      <p:sp>
        <p:nvSpPr>
          <p:cNvPr id="783" name="Shape 456"/>
          <p:cNvSpPr/>
          <p:nvPr/>
        </p:nvSpPr>
        <p:spPr>
          <a:xfrm>
            <a:off x="5895717" y="2727841"/>
            <a:ext cx="1722844"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200" i="0">
                <a:solidFill>
                  <a:srgbClr val="073E86"/>
                </a:solidFill>
                <a:latin typeface="Hoefler Text"/>
                <a:ea typeface="Hoefler Text"/>
                <a:cs typeface="Hoefler Text"/>
                <a:sym typeface="Hoefler Text"/>
              </a:defRPr>
            </a:lvl1pPr>
          </a:lstStyle>
          <a:p>
            <a:pPr>
              <a:defRPr>
                <a:effectLst/>
              </a:defRPr>
            </a:pPr>
            <a:r>
              <a:rPr sz="1547"/>
              <a:t>Care for Well Being</a:t>
            </a:r>
          </a:p>
        </p:txBody>
      </p:sp>
      <p:sp>
        <p:nvSpPr>
          <p:cNvPr id="784" name="Shape 457"/>
          <p:cNvSpPr/>
          <p:nvPr/>
        </p:nvSpPr>
        <p:spPr>
          <a:xfrm>
            <a:off x="633950" y="2732306"/>
            <a:ext cx="2728825" cy="29944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100" i="0">
                <a:solidFill>
                  <a:srgbClr val="073E86"/>
                </a:solidFill>
                <a:latin typeface="Hoefler Text"/>
                <a:ea typeface="Hoefler Text"/>
                <a:cs typeface="Hoefler Text"/>
                <a:sym typeface="Hoefler Text"/>
              </a:defRPr>
            </a:lvl1pPr>
          </a:lstStyle>
          <a:p>
            <a:pPr>
              <a:defRPr>
                <a:effectLst/>
              </a:defRPr>
            </a:pPr>
            <a:r>
              <a:rPr sz="1477"/>
              <a:t>Acceptance &amp; Distress Tolerance</a:t>
            </a:r>
          </a:p>
        </p:txBody>
      </p:sp>
      <p:sp>
        <p:nvSpPr>
          <p:cNvPr id="785" name="Shape 458"/>
          <p:cNvSpPr/>
          <p:nvPr/>
        </p:nvSpPr>
        <p:spPr>
          <a:xfrm>
            <a:off x="4019557" y="3928920"/>
            <a:ext cx="1126079" cy="46172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lgn="ctr">
              <a:defRPr i="0">
                <a:solidFill>
                  <a:srgbClr val="073E86"/>
                </a:solidFill>
                <a:effectLst/>
                <a:latin typeface="Hoefler Text"/>
                <a:ea typeface="Hoefler Text"/>
                <a:cs typeface="Hoefler Text"/>
                <a:sym typeface="Hoefler Text"/>
              </a:defRPr>
            </a:pPr>
            <a:r>
              <a:rPr sz="1266" dirty="0"/>
              <a:t>Compassionate</a:t>
            </a:r>
            <a:endParaRPr sz="1266" dirty="0">
              <a:solidFill>
                <a:srgbClr val="625B48"/>
              </a:solidFill>
            </a:endParaRPr>
          </a:p>
          <a:p>
            <a:pPr algn="ctr">
              <a:defRPr i="0">
                <a:solidFill>
                  <a:srgbClr val="073E86"/>
                </a:solidFill>
                <a:effectLst/>
                <a:latin typeface="Hoefler Text"/>
                <a:ea typeface="Hoefler Text"/>
                <a:cs typeface="Hoefler Text"/>
                <a:sym typeface="Hoefler Text"/>
              </a:defRPr>
            </a:pPr>
            <a:r>
              <a:rPr sz="1266" dirty="0"/>
              <a:t>Mind</a:t>
            </a:r>
          </a:p>
        </p:txBody>
      </p:sp>
    </p:spTree>
    <p:extLst>
      <p:ext uri="{BB962C8B-B14F-4D97-AF65-F5344CB8AC3E}">
        <p14:creationId xmlns:p14="http://schemas.microsoft.com/office/powerpoint/2010/main" val="279464518"/>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Shape 460"/>
          <p:cNvSpPr>
            <a:spLocks noGrp="1"/>
          </p:cNvSpPr>
          <p:nvPr>
            <p:ph type="title"/>
          </p:nvPr>
        </p:nvSpPr>
        <p:spPr>
          <a:prstGeom prst="rect">
            <a:avLst/>
          </a:prstGeom>
        </p:spPr>
        <p:txBody>
          <a:bodyPr/>
          <a:lstStyle/>
          <a:p>
            <a:r>
              <a:t>Compassionate Flow</a:t>
            </a:r>
          </a:p>
        </p:txBody>
      </p:sp>
      <p:pic>
        <p:nvPicPr>
          <p:cNvPr id="788" name="Obtuse_heptagram.svg.png" descr="Obtuse_heptagram.sv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7478" y="2268265"/>
            <a:ext cx="4109044" cy="4008825"/>
          </a:xfrm>
          <a:prstGeom prst="rect">
            <a:avLst/>
          </a:prstGeom>
          <a:ln w="12700">
            <a:miter lim="400000"/>
          </a:ln>
        </p:spPr>
      </p:pic>
      <p:pic>
        <p:nvPicPr>
          <p:cNvPr id="790" name="Obtuse_heptagram.svg.png" descr="Obtuse_heptagram.sv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2546146" y="2356260"/>
            <a:ext cx="4109042" cy="4008823"/>
          </a:xfrm>
          <a:prstGeom prst="rect">
            <a:avLst/>
          </a:prstGeom>
          <a:ln w="12700">
            <a:miter lim="400000"/>
          </a:ln>
        </p:spPr>
      </p:pic>
      <p:pic>
        <p:nvPicPr>
          <p:cNvPr id="791" name="pasted-image.tiff" descr="pasted-image.tiff"/>
          <p:cNvPicPr>
            <a:picLocks noChangeAspect="1"/>
          </p:cNvPicPr>
          <p:nvPr/>
        </p:nvPicPr>
        <p:blipFill>
          <a:blip r:embed="rId3"/>
          <a:stretch>
            <a:fillRect/>
          </a:stretch>
        </p:blipFill>
        <p:spPr>
          <a:xfrm>
            <a:off x="871059" y="3431015"/>
            <a:ext cx="1333458" cy="1683326"/>
          </a:xfrm>
          <a:prstGeom prst="rect">
            <a:avLst/>
          </a:prstGeom>
          <a:ln w="12700">
            <a:miter lim="400000"/>
          </a:ln>
        </p:spPr>
      </p:pic>
      <p:pic>
        <p:nvPicPr>
          <p:cNvPr id="792" name="pasted-image.tiff" descr="pasted-image.tiff"/>
          <p:cNvPicPr>
            <a:picLocks noChangeAspect="1"/>
          </p:cNvPicPr>
          <p:nvPr/>
        </p:nvPicPr>
        <p:blipFill>
          <a:blip r:embed="rId3"/>
          <a:stretch>
            <a:fillRect/>
          </a:stretch>
        </p:blipFill>
        <p:spPr>
          <a:xfrm>
            <a:off x="6943620" y="3436875"/>
            <a:ext cx="1333458" cy="1683326"/>
          </a:xfrm>
          <a:prstGeom prst="rect">
            <a:avLst/>
          </a:prstGeom>
          <a:ln w="12700">
            <a:miter lim="400000"/>
          </a:ln>
        </p:spPr>
      </p:pic>
      <p:sp>
        <p:nvSpPr>
          <p:cNvPr id="793" name="Shape 466"/>
          <p:cNvSpPr/>
          <p:nvPr/>
        </p:nvSpPr>
        <p:spPr>
          <a:xfrm>
            <a:off x="1551626" y="2025122"/>
            <a:ext cx="5973312" cy="1323946"/>
          </a:xfrm>
          <a:custGeom>
            <a:avLst/>
            <a:gdLst/>
            <a:ahLst/>
            <a:cxnLst>
              <a:cxn ang="0">
                <a:pos x="wd2" y="hd2"/>
              </a:cxn>
              <a:cxn ang="5400000">
                <a:pos x="wd2" y="hd2"/>
              </a:cxn>
              <a:cxn ang="10800000">
                <a:pos x="wd2" y="hd2"/>
              </a:cxn>
              <a:cxn ang="16200000">
                <a:pos x="wd2" y="hd2"/>
              </a:cxn>
            </a:cxnLst>
            <a:rect l="0" t="0" r="r" b="b"/>
            <a:pathLst>
              <a:path w="21600" h="21355" extrusionOk="0">
                <a:moveTo>
                  <a:pt x="21600" y="19569"/>
                </a:moveTo>
                <a:cubicBezTo>
                  <a:pt x="18849" y="7263"/>
                  <a:pt x="15116" y="237"/>
                  <a:pt x="11205" y="6"/>
                </a:cubicBezTo>
                <a:cubicBezTo>
                  <a:pt x="6955" y="-245"/>
                  <a:pt x="2880" y="7517"/>
                  <a:pt x="0" y="21355"/>
                </a:cubicBezTo>
              </a:path>
            </a:pathLst>
          </a:custGeom>
          <a:ln w="38100" cap="rnd">
            <a:solidFill>
              <a:srgbClr val="000000"/>
            </a:solidFill>
            <a:custDash>
              <a:ds d="100000" sp="200000"/>
            </a:custDash>
            <a:miter lim="400000"/>
          </a:ln>
        </p:spPr>
        <p:txBody>
          <a:bodyPr lIns="35719" tIns="35719" rIns="35719" bIns="35719" anchor="ctr"/>
          <a:lstStyle/>
          <a:p>
            <a:pPr>
              <a:defRPr sz="3200" i="0">
                <a:solidFill>
                  <a:srgbClr val="4B4B4B"/>
                </a:solidFill>
                <a:effectLst/>
                <a:latin typeface="Hoefler Text"/>
                <a:ea typeface="Hoefler Text"/>
                <a:cs typeface="Hoefler Text"/>
                <a:sym typeface="Hoefler Text"/>
              </a:defRPr>
            </a:pPr>
            <a:endParaRPr sz="2250"/>
          </a:p>
        </p:txBody>
      </p:sp>
      <p:sp>
        <p:nvSpPr>
          <p:cNvPr id="794" name="Shape 468"/>
          <p:cNvSpPr/>
          <p:nvPr/>
        </p:nvSpPr>
        <p:spPr>
          <a:xfrm>
            <a:off x="1510604" y="5208194"/>
            <a:ext cx="6105862" cy="1323572"/>
          </a:xfrm>
          <a:custGeom>
            <a:avLst/>
            <a:gdLst/>
            <a:ahLst/>
            <a:cxnLst>
              <a:cxn ang="0">
                <a:pos x="wd2" y="hd2"/>
              </a:cxn>
              <a:cxn ang="5400000">
                <a:pos x="wd2" y="hd2"/>
              </a:cxn>
              <a:cxn ang="10800000">
                <a:pos x="wd2" y="hd2"/>
              </a:cxn>
              <a:cxn ang="16200000">
                <a:pos x="wd2" y="hd2"/>
              </a:cxn>
            </a:cxnLst>
            <a:rect l="0" t="0" r="r" b="b"/>
            <a:pathLst>
              <a:path w="21600" h="16200" extrusionOk="0">
                <a:moveTo>
                  <a:pt x="0" y="240"/>
                </a:moveTo>
                <a:cubicBezTo>
                  <a:pt x="8108" y="21600"/>
                  <a:pt x="15308" y="21520"/>
                  <a:pt x="21600" y="0"/>
                </a:cubicBezTo>
              </a:path>
            </a:pathLst>
          </a:custGeom>
          <a:ln w="38100" cap="rnd">
            <a:solidFill>
              <a:srgbClr val="000000"/>
            </a:solidFill>
            <a:custDash>
              <a:ds d="100000" sp="200000"/>
            </a:custDash>
            <a:miter lim="400000"/>
          </a:ln>
        </p:spPr>
        <p:txBody>
          <a:bodyPr lIns="35719" tIns="35719" rIns="35719" bIns="35719"/>
          <a:lstStyle/>
          <a:p>
            <a:pPr>
              <a:defRPr>
                <a:solidFill>
                  <a:srgbClr val="86837F">
                    <a:alpha val="80000"/>
                  </a:srgbClr>
                </a:solidFill>
                <a:latin typeface="Hoefler Text"/>
                <a:ea typeface="Hoefler Text"/>
                <a:cs typeface="Hoefler Text"/>
                <a:sym typeface="Hoefler Text"/>
              </a:defRPr>
            </a:pPr>
            <a:endParaRPr sz="1266"/>
          </a:p>
        </p:txBody>
      </p:sp>
    </p:spTree>
    <p:extLst>
      <p:ext uri="{BB962C8B-B14F-4D97-AF65-F5344CB8AC3E}">
        <p14:creationId xmlns:p14="http://schemas.microsoft.com/office/powerpoint/2010/main" val="41341803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790"/>
                                        </p:tgtEl>
                                        <p:attrNameLst>
                                          <p:attrName>style.visibility</p:attrName>
                                        </p:attrNameLst>
                                      </p:cBhvr>
                                      <p:to>
                                        <p:strVal val="visible"/>
                                      </p:to>
                                    </p:set>
                                    <p:anim calcmode="lin" valueType="num">
                                      <p:cBhvr>
                                        <p:cTn id="7" dur="1000" fill="hold"/>
                                        <p:tgtEl>
                                          <p:spTgt spid="790"/>
                                        </p:tgtEl>
                                        <p:attrNameLst>
                                          <p:attrName>ppt_x</p:attrName>
                                        </p:attrNameLst>
                                      </p:cBhvr>
                                      <p:tavLst>
                                        <p:tav tm="0">
                                          <p:val>
                                            <p:strVal val="#ppt_x"/>
                                          </p:val>
                                        </p:tav>
                                        <p:tav tm="100000">
                                          <p:val>
                                            <p:strVal val="#ppt_x"/>
                                          </p:val>
                                        </p:tav>
                                      </p:tavLst>
                                    </p:anim>
                                    <p:anim calcmode="lin" valueType="num">
                                      <p:cBhvr>
                                        <p:cTn id="8" dur="1000" fill="hold"/>
                                        <p:tgtEl>
                                          <p:spTgt spid="7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p:tmAbs val="0"/>
                                  </p:iterate>
                                  <p:childTnLst>
                                    <p:set>
                                      <p:cBhvr>
                                        <p:cTn id="12" fill="hold"/>
                                        <p:tgtEl>
                                          <p:spTgt spid="788"/>
                                        </p:tgtEl>
                                        <p:attrNameLst>
                                          <p:attrName>style.visibility</p:attrName>
                                        </p:attrNameLst>
                                      </p:cBhvr>
                                      <p:to>
                                        <p:strVal val="visible"/>
                                      </p:to>
                                    </p:set>
                                    <p:animEffect transition="in" filter="wipe(left)">
                                      <p:cBhvr>
                                        <p:cTn id="13" dur="2500"/>
                                        <p:tgtEl>
                                          <p:spTgt spid="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 grpId="0" animBg="1" advAuto="0"/>
      <p:bldP spid="790"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B62D-DAC5-5A46-9FF0-07C963720289}"/>
              </a:ext>
            </a:extLst>
          </p:cNvPr>
          <p:cNvSpPr>
            <a:spLocks noGrp="1"/>
          </p:cNvSpPr>
          <p:nvPr>
            <p:ph type="title"/>
          </p:nvPr>
        </p:nvSpPr>
        <p:spPr>
          <a:xfrm>
            <a:off x="1349828" y="2728741"/>
            <a:ext cx="6524647" cy="1143000"/>
          </a:xfrm>
        </p:spPr>
        <p:txBody>
          <a:bodyPr/>
          <a:lstStyle/>
          <a:p>
            <a:r>
              <a:rPr lang="en-US" dirty="0"/>
              <a:t>A Beginning Is  Invisible</a:t>
            </a:r>
          </a:p>
        </p:txBody>
      </p:sp>
    </p:spTree>
    <p:extLst>
      <p:ext uri="{BB962C8B-B14F-4D97-AF65-F5344CB8AC3E}">
        <p14:creationId xmlns:p14="http://schemas.microsoft.com/office/powerpoint/2010/main" val="9654522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Shape 470"/>
          <p:cNvSpPr>
            <a:spLocks noGrp="1"/>
          </p:cNvSpPr>
          <p:nvPr>
            <p:ph type="title"/>
          </p:nvPr>
        </p:nvSpPr>
        <p:spPr>
          <a:prstGeom prst="rect">
            <a:avLst/>
          </a:prstGeom>
        </p:spPr>
        <p:txBody>
          <a:bodyPr/>
          <a:lstStyle>
            <a:lvl1pPr>
              <a:defRPr>
                <a:solidFill>
                  <a:srgbClr val="073E86"/>
                </a:solidFill>
              </a:defRPr>
            </a:lvl1pPr>
          </a:lstStyle>
          <a:p>
            <a:r>
              <a:t>Compassionate Flow</a:t>
            </a:r>
          </a:p>
        </p:txBody>
      </p:sp>
      <p:pic>
        <p:nvPicPr>
          <p:cNvPr id="797" name="pasted-image.tiff" descr="pasted-image.tiff"/>
          <p:cNvPicPr>
            <a:picLocks noChangeAspect="1"/>
          </p:cNvPicPr>
          <p:nvPr/>
        </p:nvPicPr>
        <p:blipFill>
          <a:blip r:embed="rId2"/>
          <a:stretch>
            <a:fillRect/>
          </a:stretch>
        </p:blipFill>
        <p:spPr>
          <a:xfrm>
            <a:off x="871059" y="3431015"/>
            <a:ext cx="1333458" cy="1683326"/>
          </a:xfrm>
          <a:prstGeom prst="rect">
            <a:avLst/>
          </a:prstGeom>
          <a:ln w="12700">
            <a:miter lim="400000"/>
          </a:ln>
        </p:spPr>
      </p:pic>
      <p:pic>
        <p:nvPicPr>
          <p:cNvPr id="798" name="pasted-image.tiff" descr="pasted-image.tiff"/>
          <p:cNvPicPr>
            <a:picLocks noChangeAspect="1"/>
          </p:cNvPicPr>
          <p:nvPr/>
        </p:nvPicPr>
        <p:blipFill>
          <a:blip r:embed="rId2"/>
          <a:stretch>
            <a:fillRect/>
          </a:stretch>
        </p:blipFill>
        <p:spPr>
          <a:xfrm>
            <a:off x="6943620" y="3436875"/>
            <a:ext cx="1333458" cy="1683326"/>
          </a:xfrm>
          <a:prstGeom prst="rect">
            <a:avLst/>
          </a:prstGeom>
          <a:ln w="12700">
            <a:miter lim="400000"/>
          </a:ln>
        </p:spPr>
      </p:pic>
      <p:sp>
        <p:nvSpPr>
          <p:cNvPr id="799" name="Shape 473"/>
          <p:cNvSpPr/>
          <p:nvPr/>
        </p:nvSpPr>
        <p:spPr>
          <a:xfrm>
            <a:off x="1551626" y="2025122"/>
            <a:ext cx="5973312" cy="1323946"/>
          </a:xfrm>
          <a:custGeom>
            <a:avLst/>
            <a:gdLst/>
            <a:ahLst/>
            <a:cxnLst>
              <a:cxn ang="0">
                <a:pos x="wd2" y="hd2"/>
              </a:cxn>
              <a:cxn ang="5400000">
                <a:pos x="wd2" y="hd2"/>
              </a:cxn>
              <a:cxn ang="10800000">
                <a:pos x="wd2" y="hd2"/>
              </a:cxn>
              <a:cxn ang="16200000">
                <a:pos x="wd2" y="hd2"/>
              </a:cxn>
            </a:cxnLst>
            <a:rect l="0" t="0" r="r" b="b"/>
            <a:pathLst>
              <a:path w="21600" h="21355" extrusionOk="0">
                <a:moveTo>
                  <a:pt x="21600" y="19569"/>
                </a:moveTo>
                <a:cubicBezTo>
                  <a:pt x="18849" y="7263"/>
                  <a:pt x="15116" y="237"/>
                  <a:pt x="11205" y="6"/>
                </a:cubicBezTo>
                <a:cubicBezTo>
                  <a:pt x="6955" y="-245"/>
                  <a:pt x="2880" y="7517"/>
                  <a:pt x="0" y="21355"/>
                </a:cubicBezTo>
              </a:path>
            </a:pathLst>
          </a:custGeom>
          <a:ln w="38100" cap="rnd">
            <a:solidFill>
              <a:srgbClr val="000000"/>
            </a:solidFill>
            <a:custDash>
              <a:ds d="100000" sp="200000"/>
            </a:custDash>
            <a:miter lim="400000"/>
          </a:ln>
        </p:spPr>
        <p:txBody>
          <a:bodyPr lIns="35719" tIns="35719" rIns="35719" bIns="35719" anchor="ctr"/>
          <a:lstStyle/>
          <a:p>
            <a:pPr>
              <a:defRPr sz="3200" i="0">
                <a:solidFill>
                  <a:srgbClr val="073E86"/>
                </a:solidFill>
                <a:effectLst/>
                <a:latin typeface="Hoefler Text"/>
                <a:ea typeface="Hoefler Text"/>
                <a:cs typeface="Hoefler Text"/>
                <a:sym typeface="Hoefler Text"/>
              </a:defRPr>
            </a:pPr>
            <a:endParaRPr sz="2250"/>
          </a:p>
        </p:txBody>
      </p:sp>
      <p:sp>
        <p:nvSpPr>
          <p:cNvPr id="800" name="Shape 481"/>
          <p:cNvSpPr/>
          <p:nvPr/>
        </p:nvSpPr>
        <p:spPr>
          <a:xfrm>
            <a:off x="1510604" y="5208194"/>
            <a:ext cx="6105862" cy="1323572"/>
          </a:xfrm>
          <a:custGeom>
            <a:avLst/>
            <a:gdLst/>
            <a:ahLst/>
            <a:cxnLst>
              <a:cxn ang="0">
                <a:pos x="wd2" y="hd2"/>
              </a:cxn>
              <a:cxn ang="5400000">
                <a:pos x="wd2" y="hd2"/>
              </a:cxn>
              <a:cxn ang="10800000">
                <a:pos x="wd2" y="hd2"/>
              </a:cxn>
              <a:cxn ang="16200000">
                <a:pos x="wd2" y="hd2"/>
              </a:cxn>
            </a:cxnLst>
            <a:rect l="0" t="0" r="r" b="b"/>
            <a:pathLst>
              <a:path w="21600" h="16200" extrusionOk="0">
                <a:moveTo>
                  <a:pt x="0" y="240"/>
                </a:moveTo>
                <a:cubicBezTo>
                  <a:pt x="8108" y="21600"/>
                  <a:pt x="15308" y="21520"/>
                  <a:pt x="21600" y="0"/>
                </a:cubicBezTo>
              </a:path>
            </a:pathLst>
          </a:custGeom>
          <a:ln w="38100" cap="rnd">
            <a:solidFill>
              <a:srgbClr val="000000"/>
            </a:solidFill>
            <a:custDash>
              <a:ds d="100000" sp="200000"/>
            </a:custDash>
            <a:miter lim="400000"/>
          </a:ln>
        </p:spPr>
        <p:txBody>
          <a:bodyPr lIns="35719" tIns="35719" rIns="35719" bIns="35719"/>
          <a:lstStyle/>
          <a:p>
            <a:pPr>
              <a:defRPr>
                <a:solidFill>
                  <a:srgbClr val="073E86"/>
                </a:solidFill>
                <a:latin typeface="Hoefler Text"/>
                <a:ea typeface="Hoefler Text"/>
                <a:cs typeface="Hoefler Text"/>
                <a:sym typeface="Hoefler Text"/>
              </a:defRPr>
            </a:pPr>
            <a:endParaRPr sz="1266"/>
          </a:p>
        </p:txBody>
      </p:sp>
      <p:pic>
        <p:nvPicPr>
          <p:cNvPr id="801" name="Picture 474" descr="Picture 474"/>
          <p:cNvPicPr>
            <a:picLocks noChangeAspect="1"/>
          </p:cNvPicPr>
          <p:nvPr/>
        </p:nvPicPr>
        <p:blipFill>
          <a:blip r:embed="rId3"/>
          <a:stretch>
            <a:fillRect/>
          </a:stretch>
        </p:blipFill>
        <p:spPr>
          <a:xfrm>
            <a:off x="2482453" y="3350712"/>
            <a:ext cx="4339444" cy="966203"/>
          </a:xfrm>
          <a:prstGeom prst="rect">
            <a:avLst/>
          </a:prstGeom>
          <a:ln w="12700">
            <a:miter lim="400000"/>
          </a:ln>
        </p:spPr>
      </p:pic>
      <p:pic>
        <p:nvPicPr>
          <p:cNvPr id="802" name="Picture 476" descr="Picture 476"/>
          <p:cNvPicPr>
            <a:picLocks noChangeAspect="1"/>
          </p:cNvPicPr>
          <p:nvPr/>
        </p:nvPicPr>
        <p:blipFill>
          <a:blip r:embed="rId3"/>
          <a:stretch>
            <a:fillRect/>
          </a:stretch>
        </p:blipFill>
        <p:spPr>
          <a:xfrm flipH="1">
            <a:off x="2368558" y="4573847"/>
            <a:ext cx="4339446" cy="966203"/>
          </a:xfrm>
          <a:prstGeom prst="rect">
            <a:avLst/>
          </a:prstGeom>
          <a:ln w="12700">
            <a:miter lim="400000"/>
          </a:ln>
        </p:spPr>
      </p:pic>
      <p:sp>
        <p:nvSpPr>
          <p:cNvPr id="803" name="Shape 479"/>
          <p:cNvSpPr/>
          <p:nvPr/>
        </p:nvSpPr>
        <p:spPr>
          <a:xfrm>
            <a:off x="824746" y="2497316"/>
            <a:ext cx="498534" cy="37991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73E86"/>
                </a:solidFill>
                <a:latin typeface="Hoefler Text"/>
                <a:ea typeface="Hoefler Text"/>
                <a:cs typeface="Hoefler Text"/>
                <a:sym typeface="Hoefler Text"/>
              </a:defRPr>
            </a:lvl1pPr>
          </a:lstStyle>
          <a:p>
            <a:r>
              <a:rPr sz="2000" dirty="0">
                <a:latin typeface="+mj-lt"/>
              </a:rPr>
              <a:t>Self</a:t>
            </a:r>
          </a:p>
        </p:txBody>
      </p:sp>
      <p:sp>
        <p:nvSpPr>
          <p:cNvPr id="804" name="Shape 480"/>
          <p:cNvSpPr/>
          <p:nvPr/>
        </p:nvSpPr>
        <p:spPr>
          <a:xfrm>
            <a:off x="7402592" y="2497316"/>
            <a:ext cx="782266" cy="37991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73E86"/>
                </a:solidFill>
                <a:latin typeface="Hoefler Text"/>
                <a:ea typeface="Hoefler Text"/>
                <a:cs typeface="Hoefler Text"/>
                <a:sym typeface="Hoefler Text"/>
              </a:defRPr>
            </a:lvl1pPr>
          </a:lstStyle>
          <a:p>
            <a:r>
              <a:rPr sz="2000" dirty="0">
                <a:latin typeface="+mj-lt"/>
              </a:rPr>
              <a:t>Other</a:t>
            </a:r>
          </a:p>
        </p:txBody>
      </p:sp>
    </p:spTree>
    <p:extLst>
      <p:ext uri="{BB962C8B-B14F-4D97-AF65-F5344CB8AC3E}">
        <p14:creationId xmlns:p14="http://schemas.microsoft.com/office/powerpoint/2010/main" val="120734981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801"/>
                                        </p:tgtEl>
                                        <p:attrNameLst>
                                          <p:attrName>style.visibility</p:attrName>
                                        </p:attrNameLst>
                                      </p:cBhvr>
                                      <p:to>
                                        <p:strVal val="visible"/>
                                      </p:to>
                                    </p:set>
                                    <p:animEffect transition="in" filter="wipe(left)">
                                      <p:cBhvr>
                                        <p:cTn id="7" dur="1500"/>
                                        <p:tgtEl>
                                          <p:spTgt spid="8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802"/>
                                        </p:tgtEl>
                                        <p:attrNameLst>
                                          <p:attrName>style.visibility</p:attrName>
                                        </p:attrNameLst>
                                      </p:cBhvr>
                                      <p:to>
                                        <p:strVal val="visible"/>
                                      </p:to>
                                    </p:set>
                                    <p:animEffect transition="in" filter="wipe(left)">
                                      <p:cBhvr>
                                        <p:cTn id="12" dur="1500"/>
                                        <p:tgtEl>
                                          <p:spTgt spid="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 grpId="0" animBg="1" advAuto="0"/>
      <p:bldP spid="802" grpId="0"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 name="Shape 483"/>
          <p:cNvSpPr>
            <a:spLocks noGrp="1"/>
          </p:cNvSpPr>
          <p:nvPr>
            <p:ph type="title"/>
          </p:nvPr>
        </p:nvSpPr>
        <p:spPr>
          <a:prstGeom prst="rect">
            <a:avLst/>
          </a:prstGeom>
        </p:spPr>
        <p:txBody>
          <a:bodyPr/>
          <a:lstStyle>
            <a:lvl1pPr>
              <a:defRPr>
                <a:solidFill>
                  <a:srgbClr val="073E86"/>
                </a:solidFill>
              </a:defRPr>
            </a:lvl1pPr>
          </a:lstStyle>
          <a:p>
            <a:r>
              <a:t>Compassionate Flow</a:t>
            </a:r>
          </a:p>
        </p:txBody>
      </p:sp>
      <p:pic>
        <p:nvPicPr>
          <p:cNvPr id="807" name="pasted-image.tiff" descr="pasted-image.tiff"/>
          <p:cNvPicPr>
            <a:picLocks noChangeAspect="1"/>
          </p:cNvPicPr>
          <p:nvPr/>
        </p:nvPicPr>
        <p:blipFill>
          <a:blip r:embed="rId2"/>
          <a:stretch>
            <a:fillRect/>
          </a:stretch>
        </p:blipFill>
        <p:spPr>
          <a:xfrm>
            <a:off x="871059" y="3431015"/>
            <a:ext cx="1333458" cy="1683326"/>
          </a:xfrm>
          <a:prstGeom prst="rect">
            <a:avLst/>
          </a:prstGeom>
          <a:ln w="12700">
            <a:miter lim="400000"/>
          </a:ln>
        </p:spPr>
      </p:pic>
      <p:pic>
        <p:nvPicPr>
          <p:cNvPr id="808" name="pasted-image.tiff" descr="pasted-image.tiff"/>
          <p:cNvPicPr>
            <a:picLocks noChangeAspect="1"/>
          </p:cNvPicPr>
          <p:nvPr/>
        </p:nvPicPr>
        <p:blipFill>
          <a:blip r:embed="rId2"/>
          <a:stretch>
            <a:fillRect/>
          </a:stretch>
        </p:blipFill>
        <p:spPr>
          <a:xfrm>
            <a:off x="6943620" y="3436875"/>
            <a:ext cx="1333458" cy="1683326"/>
          </a:xfrm>
          <a:prstGeom prst="rect">
            <a:avLst/>
          </a:prstGeom>
          <a:ln w="12700">
            <a:miter lim="400000"/>
          </a:ln>
        </p:spPr>
      </p:pic>
      <p:sp>
        <p:nvSpPr>
          <p:cNvPr id="809" name="Shape 486"/>
          <p:cNvSpPr/>
          <p:nvPr/>
        </p:nvSpPr>
        <p:spPr>
          <a:xfrm>
            <a:off x="1551626" y="2025122"/>
            <a:ext cx="5973312" cy="1323946"/>
          </a:xfrm>
          <a:custGeom>
            <a:avLst/>
            <a:gdLst/>
            <a:ahLst/>
            <a:cxnLst>
              <a:cxn ang="0">
                <a:pos x="wd2" y="hd2"/>
              </a:cxn>
              <a:cxn ang="5400000">
                <a:pos x="wd2" y="hd2"/>
              </a:cxn>
              <a:cxn ang="10800000">
                <a:pos x="wd2" y="hd2"/>
              </a:cxn>
              <a:cxn ang="16200000">
                <a:pos x="wd2" y="hd2"/>
              </a:cxn>
            </a:cxnLst>
            <a:rect l="0" t="0" r="r" b="b"/>
            <a:pathLst>
              <a:path w="21600" h="21355" extrusionOk="0">
                <a:moveTo>
                  <a:pt x="21600" y="19569"/>
                </a:moveTo>
                <a:cubicBezTo>
                  <a:pt x="18849" y="7263"/>
                  <a:pt x="15116" y="237"/>
                  <a:pt x="11205" y="6"/>
                </a:cubicBezTo>
                <a:cubicBezTo>
                  <a:pt x="6955" y="-245"/>
                  <a:pt x="2880" y="7517"/>
                  <a:pt x="0" y="21355"/>
                </a:cubicBezTo>
              </a:path>
            </a:pathLst>
          </a:custGeom>
          <a:ln w="38100" cap="rnd">
            <a:solidFill>
              <a:srgbClr val="000000"/>
            </a:solidFill>
            <a:custDash>
              <a:ds d="100000" sp="200000"/>
            </a:custDash>
            <a:miter lim="400000"/>
          </a:ln>
        </p:spPr>
        <p:txBody>
          <a:bodyPr lIns="35719" tIns="35719" rIns="35719" bIns="35719" anchor="ctr"/>
          <a:lstStyle/>
          <a:p>
            <a:pPr>
              <a:defRPr sz="3200" i="0">
                <a:solidFill>
                  <a:srgbClr val="073E86"/>
                </a:solidFill>
                <a:effectLst/>
                <a:latin typeface="Hoefler Text"/>
                <a:ea typeface="Hoefler Text"/>
                <a:cs typeface="Hoefler Text"/>
                <a:sym typeface="Hoefler Text"/>
              </a:defRPr>
            </a:pPr>
            <a:endParaRPr sz="2250"/>
          </a:p>
        </p:txBody>
      </p:sp>
      <p:sp>
        <p:nvSpPr>
          <p:cNvPr id="810" name="Shape 494"/>
          <p:cNvSpPr/>
          <p:nvPr/>
        </p:nvSpPr>
        <p:spPr>
          <a:xfrm>
            <a:off x="1510604" y="5208194"/>
            <a:ext cx="6105862" cy="1323572"/>
          </a:xfrm>
          <a:custGeom>
            <a:avLst/>
            <a:gdLst/>
            <a:ahLst/>
            <a:cxnLst>
              <a:cxn ang="0">
                <a:pos x="wd2" y="hd2"/>
              </a:cxn>
              <a:cxn ang="5400000">
                <a:pos x="wd2" y="hd2"/>
              </a:cxn>
              <a:cxn ang="10800000">
                <a:pos x="wd2" y="hd2"/>
              </a:cxn>
              <a:cxn ang="16200000">
                <a:pos x="wd2" y="hd2"/>
              </a:cxn>
            </a:cxnLst>
            <a:rect l="0" t="0" r="r" b="b"/>
            <a:pathLst>
              <a:path w="21600" h="16200" extrusionOk="0">
                <a:moveTo>
                  <a:pt x="0" y="240"/>
                </a:moveTo>
                <a:cubicBezTo>
                  <a:pt x="8108" y="21600"/>
                  <a:pt x="15308" y="21520"/>
                  <a:pt x="21600" y="0"/>
                </a:cubicBezTo>
              </a:path>
            </a:pathLst>
          </a:custGeom>
          <a:ln w="38100" cap="rnd">
            <a:solidFill>
              <a:srgbClr val="000000"/>
            </a:solidFill>
            <a:custDash>
              <a:ds d="100000" sp="200000"/>
            </a:custDash>
            <a:miter lim="400000"/>
          </a:ln>
        </p:spPr>
        <p:txBody>
          <a:bodyPr lIns="35719" tIns="35719" rIns="35719" bIns="35719"/>
          <a:lstStyle/>
          <a:p>
            <a:pPr>
              <a:defRPr>
                <a:solidFill>
                  <a:srgbClr val="073E86"/>
                </a:solidFill>
                <a:latin typeface="Hoefler Text"/>
                <a:ea typeface="Hoefler Text"/>
                <a:cs typeface="Hoefler Text"/>
                <a:sym typeface="Hoefler Text"/>
              </a:defRPr>
            </a:pPr>
            <a:endParaRPr sz="1266"/>
          </a:p>
        </p:txBody>
      </p:sp>
      <p:pic>
        <p:nvPicPr>
          <p:cNvPr id="811" name="Picture 487" descr="Picture 487"/>
          <p:cNvPicPr>
            <a:picLocks noChangeAspect="1"/>
          </p:cNvPicPr>
          <p:nvPr/>
        </p:nvPicPr>
        <p:blipFill>
          <a:blip r:embed="rId3"/>
          <a:stretch>
            <a:fillRect/>
          </a:stretch>
        </p:blipFill>
        <p:spPr>
          <a:xfrm>
            <a:off x="2482453" y="3350712"/>
            <a:ext cx="4339444" cy="966203"/>
          </a:xfrm>
          <a:prstGeom prst="rect">
            <a:avLst/>
          </a:prstGeom>
          <a:ln w="12700">
            <a:miter lim="400000"/>
          </a:ln>
        </p:spPr>
      </p:pic>
      <p:pic>
        <p:nvPicPr>
          <p:cNvPr id="812" name="Picture 489" descr="Picture 489"/>
          <p:cNvPicPr>
            <a:picLocks noChangeAspect="1"/>
          </p:cNvPicPr>
          <p:nvPr/>
        </p:nvPicPr>
        <p:blipFill>
          <a:blip r:embed="rId3"/>
          <a:stretch>
            <a:fillRect/>
          </a:stretch>
        </p:blipFill>
        <p:spPr>
          <a:xfrm flipH="1">
            <a:off x="2368558" y="4573847"/>
            <a:ext cx="4339446" cy="966203"/>
          </a:xfrm>
          <a:prstGeom prst="rect">
            <a:avLst/>
          </a:prstGeom>
          <a:ln w="12700">
            <a:miter lim="400000"/>
          </a:ln>
        </p:spPr>
      </p:pic>
      <p:sp>
        <p:nvSpPr>
          <p:cNvPr id="813" name="Shape 492"/>
          <p:cNvSpPr/>
          <p:nvPr/>
        </p:nvSpPr>
        <p:spPr>
          <a:xfrm>
            <a:off x="824746" y="2497316"/>
            <a:ext cx="474490" cy="37991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73E86"/>
                </a:solidFill>
                <a:latin typeface="Hoefler Text"/>
                <a:ea typeface="Hoefler Text"/>
                <a:cs typeface="Hoefler Text"/>
                <a:sym typeface="Hoefler Text"/>
              </a:defRPr>
            </a:lvl1pPr>
          </a:lstStyle>
          <a:p>
            <a:r>
              <a:rPr sz="2000" dirty="0"/>
              <a:t>Self</a:t>
            </a:r>
          </a:p>
        </p:txBody>
      </p:sp>
      <p:sp>
        <p:nvSpPr>
          <p:cNvPr id="814" name="Shape 493"/>
          <p:cNvSpPr/>
          <p:nvPr/>
        </p:nvSpPr>
        <p:spPr>
          <a:xfrm>
            <a:off x="7545823" y="2497316"/>
            <a:ext cx="474490" cy="37991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73E86"/>
                </a:solidFill>
                <a:latin typeface="Hoefler Text"/>
                <a:ea typeface="Hoefler Text"/>
                <a:cs typeface="Hoefler Text"/>
                <a:sym typeface="Hoefler Text"/>
              </a:defRPr>
            </a:lvl1pPr>
          </a:lstStyle>
          <a:p>
            <a:r>
              <a:rPr sz="2000" dirty="0"/>
              <a:t>Self</a:t>
            </a:r>
          </a:p>
        </p:txBody>
      </p:sp>
    </p:spTree>
    <p:extLst>
      <p:ext uri="{BB962C8B-B14F-4D97-AF65-F5344CB8AC3E}">
        <p14:creationId xmlns:p14="http://schemas.microsoft.com/office/powerpoint/2010/main" val="35534339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811"/>
                                        </p:tgtEl>
                                        <p:attrNameLst>
                                          <p:attrName>style.visibility</p:attrName>
                                        </p:attrNameLst>
                                      </p:cBhvr>
                                      <p:to>
                                        <p:strVal val="visible"/>
                                      </p:to>
                                    </p:set>
                                    <p:animEffect transition="in" filter="wipe(left)">
                                      <p:cBhvr>
                                        <p:cTn id="7" dur="1500"/>
                                        <p:tgtEl>
                                          <p:spTgt spid="8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812"/>
                                        </p:tgtEl>
                                        <p:attrNameLst>
                                          <p:attrName>style.visibility</p:attrName>
                                        </p:attrNameLst>
                                      </p:cBhvr>
                                      <p:to>
                                        <p:strVal val="visible"/>
                                      </p:to>
                                    </p:set>
                                    <p:animEffect transition="in" filter="wipe(left)">
                                      <p:cBhvr>
                                        <p:cTn id="12" dur="1500"/>
                                        <p:tgtEl>
                                          <p:spTgt spid="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1" grpId="0" animBg="1" advAuto="0"/>
      <p:bldP spid="812" grpId="0"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Shape 449"/>
          <p:cNvSpPr>
            <a:spLocks noGrp="1"/>
          </p:cNvSpPr>
          <p:nvPr>
            <p:ph type="title"/>
          </p:nvPr>
        </p:nvSpPr>
        <p:spPr>
          <a:prstGeom prst="rect">
            <a:avLst/>
          </a:prstGeom>
        </p:spPr>
        <p:txBody>
          <a:bodyPr/>
          <a:lstStyle>
            <a:lvl1pPr>
              <a:defRPr>
                <a:solidFill>
                  <a:srgbClr val="073E86"/>
                </a:solidFill>
              </a:defRPr>
            </a:lvl1pPr>
          </a:lstStyle>
          <a:p>
            <a:r>
              <a:t>Compassionate Flexibility</a:t>
            </a:r>
          </a:p>
        </p:txBody>
      </p:sp>
      <p:pic>
        <p:nvPicPr>
          <p:cNvPr id="824" name="Obtuse_heptagram.svg.png" descr="Obtuse_heptagram.sv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7521" y="2268188"/>
            <a:ext cx="4109044" cy="4008825"/>
          </a:xfrm>
          <a:prstGeom prst="rect">
            <a:avLst/>
          </a:prstGeom>
          <a:ln w="12700">
            <a:miter lim="400000"/>
          </a:ln>
        </p:spPr>
      </p:pic>
      <p:sp>
        <p:nvSpPr>
          <p:cNvPr id="825" name="Shape 451"/>
          <p:cNvSpPr/>
          <p:nvPr/>
        </p:nvSpPr>
        <p:spPr>
          <a:xfrm>
            <a:off x="3377267" y="1999856"/>
            <a:ext cx="2410661"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200" i="0">
                <a:solidFill>
                  <a:srgbClr val="073E86"/>
                </a:solidFill>
                <a:latin typeface="Hoefler Text"/>
                <a:ea typeface="Hoefler Text"/>
                <a:cs typeface="Hoefler Text"/>
                <a:sym typeface="Hoefler Text"/>
              </a:defRPr>
            </a:lvl1pPr>
          </a:lstStyle>
          <a:p>
            <a:pPr>
              <a:defRPr>
                <a:effectLst/>
              </a:defRPr>
            </a:pPr>
            <a:r>
              <a:rPr sz="1547"/>
              <a:t>Present Moment Sensitivity</a:t>
            </a:r>
          </a:p>
        </p:txBody>
      </p:sp>
      <p:sp>
        <p:nvSpPr>
          <p:cNvPr id="826" name="Shape 452"/>
          <p:cNvSpPr/>
          <p:nvPr/>
        </p:nvSpPr>
        <p:spPr>
          <a:xfrm>
            <a:off x="1252332" y="4661117"/>
            <a:ext cx="1271182" cy="54829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defRPr sz="2200" i="0">
                <a:solidFill>
                  <a:srgbClr val="073E86"/>
                </a:solidFill>
                <a:effectLst/>
                <a:latin typeface="Hoefler Text"/>
                <a:ea typeface="Hoefler Text"/>
                <a:cs typeface="Hoefler Text"/>
                <a:sym typeface="Hoefler Text"/>
              </a:defRPr>
            </a:pPr>
            <a:r>
              <a:rPr sz="1547"/>
              <a:t>Empathy</a:t>
            </a:r>
            <a:endParaRPr sz="1547">
              <a:solidFill>
                <a:srgbClr val="625B48"/>
              </a:solidFill>
            </a:endParaRPr>
          </a:p>
          <a:p>
            <a:pPr>
              <a:defRPr sz="2200" i="0">
                <a:solidFill>
                  <a:srgbClr val="073E86"/>
                </a:solidFill>
                <a:effectLst/>
                <a:latin typeface="Hoefler Text"/>
                <a:ea typeface="Hoefler Text"/>
                <a:cs typeface="Hoefler Text"/>
                <a:sym typeface="Hoefler Text"/>
              </a:defRPr>
            </a:pPr>
            <a:r>
              <a:rPr sz="1547"/>
              <a:t>(Self &amp; Other)</a:t>
            </a:r>
          </a:p>
        </p:txBody>
      </p:sp>
      <p:sp>
        <p:nvSpPr>
          <p:cNvPr id="827" name="Shape 453"/>
          <p:cNvSpPr/>
          <p:nvPr/>
        </p:nvSpPr>
        <p:spPr>
          <a:xfrm>
            <a:off x="6531813" y="4661117"/>
            <a:ext cx="1271182" cy="54829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defRPr sz="2200" i="0">
                <a:solidFill>
                  <a:srgbClr val="073E86"/>
                </a:solidFill>
                <a:effectLst/>
                <a:latin typeface="Hoefler Text"/>
                <a:ea typeface="Hoefler Text"/>
                <a:cs typeface="Hoefler Text"/>
                <a:sym typeface="Hoefler Text"/>
              </a:defRPr>
            </a:pPr>
            <a:r>
              <a:rPr sz="1547"/>
              <a:t>Sympathy</a:t>
            </a:r>
            <a:endParaRPr sz="1547">
              <a:solidFill>
                <a:srgbClr val="625B48"/>
              </a:solidFill>
            </a:endParaRPr>
          </a:p>
          <a:p>
            <a:pPr>
              <a:defRPr sz="2200" i="0">
                <a:solidFill>
                  <a:srgbClr val="073E86"/>
                </a:solidFill>
                <a:effectLst/>
                <a:latin typeface="Hoefler Text"/>
                <a:ea typeface="Hoefler Text"/>
                <a:cs typeface="Hoefler Text"/>
                <a:sym typeface="Hoefler Text"/>
              </a:defRPr>
            </a:pPr>
            <a:r>
              <a:rPr sz="1547"/>
              <a:t>(Self &amp; Other)</a:t>
            </a:r>
          </a:p>
        </p:txBody>
      </p:sp>
      <p:sp>
        <p:nvSpPr>
          <p:cNvPr id="828" name="Shape 454"/>
          <p:cNvSpPr/>
          <p:nvPr/>
        </p:nvSpPr>
        <p:spPr>
          <a:xfrm>
            <a:off x="1656231" y="6009500"/>
            <a:ext cx="1412631"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200" i="0">
                <a:solidFill>
                  <a:srgbClr val="073E86"/>
                </a:solidFill>
                <a:latin typeface="Hoefler Text"/>
                <a:ea typeface="Hoefler Text"/>
                <a:cs typeface="Hoefler Text"/>
                <a:sym typeface="Hoefler Text"/>
              </a:defRPr>
            </a:lvl1pPr>
          </a:lstStyle>
          <a:p>
            <a:pPr>
              <a:defRPr>
                <a:effectLst/>
              </a:defRPr>
            </a:pPr>
            <a:r>
              <a:rPr sz="1547"/>
              <a:t>Non-Judgement</a:t>
            </a:r>
          </a:p>
        </p:txBody>
      </p:sp>
      <p:sp>
        <p:nvSpPr>
          <p:cNvPr id="829" name="Shape 455"/>
          <p:cNvSpPr/>
          <p:nvPr/>
        </p:nvSpPr>
        <p:spPr>
          <a:xfrm>
            <a:off x="5674394" y="6009500"/>
            <a:ext cx="3001079"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200" i="0">
                <a:solidFill>
                  <a:srgbClr val="073E86"/>
                </a:solidFill>
                <a:latin typeface="Hoefler Text"/>
                <a:ea typeface="Hoefler Text"/>
                <a:cs typeface="Hoefler Text"/>
                <a:sym typeface="Hoefler Text"/>
              </a:defRPr>
            </a:lvl1pPr>
          </a:lstStyle>
          <a:p>
            <a:pPr>
              <a:defRPr>
                <a:effectLst/>
              </a:defRPr>
            </a:pPr>
            <a:r>
              <a:rPr sz="1547"/>
              <a:t>Committed Compassionate Action</a:t>
            </a:r>
          </a:p>
        </p:txBody>
      </p:sp>
      <p:sp>
        <p:nvSpPr>
          <p:cNvPr id="830" name="Shape 456"/>
          <p:cNvSpPr/>
          <p:nvPr/>
        </p:nvSpPr>
        <p:spPr>
          <a:xfrm>
            <a:off x="5895717" y="2727841"/>
            <a:ext cx="1722844"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200" i="0">
                <a:solidFill>
                  <a:srgbClr val="073E86"/>
                </a:solidFill>
                <a:latin typeface="Hoefler Text"/>
                <a:ea typeface="Hoefler Text"/>
                <a:cs typeface="Hoefler Text"/>
                <a:sym typeface="Hoefler Text"/>
              </a:defRPr>
            </a:lvl1pPr>
          </a:lstStyle>
          <a:p>
            <a:pPr>
              <a:defRPr>
                <a:effectLst/>
              </a:defRPr>
            </a:pPr>
            <a:r>
              <a:rPr sz="1547"/>
              <a:t>Care for Well Being</a:t>
            </a:r>
          </a:p>
        </p:txBody>
      </p:sp>
      <p:sp>
        <p:nvSpPr>
          <p:cNvPr id="831" name="Shape 457"/>
          <p:cNvSpPr/>
          <p:nvPr/>
        </p:nvSpPr>
        <p:spPr>
          <a:xfrm>
            <a:off x="633950" y="2732306"/>
            <a:ext cx="2728825" cy="29944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100" i="0">
                <a:solidFill>
                  <a:srgbClr val="073E86"/>
                </a:solidFill>
                <a:latin typeface="Hoefler Text"/>
                <a:ea typeface="Hoefler Text"/>
                <a:cs typeface="Hoefler Text"/>
                <a:sym typeface="Hoefler Text"/>
              </a:defRPr>
            </a:lvl1pPr>
          </a:lstStyle>
          <a:p>
            <a:pPr>
              <a:defRPr>
                <a:effectLst/>
              </a:defRPr>
            </a:pPr>
            <a:r>
              <a:rPr sz="1477"/>
              <a:t>Acceptance &amp; Distress Tolerance</a:t>
            </a:r>
          </a:p>
        </p:txBody>
      </p:sp>
      <p:sp>
        <p:nvSpPr>
          <p:cNvPr id="832" name="Shape 458"/>
          <p:cNvSpPr/>
          <p:nvPr/>
        </p:nvSpPr>
        <p:spPr>
          <a:xfrm>
            <a:off x="4019557" y="4062677"/>
            <a:ext cx="1126079" cy="46172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lgn="ctr">
              <a:defRPr i="0">
                <a:solidFill>
                  <a:srgbClr val="073E86"/>
                </a:solidFill>
                <a:effectLst/>
                <a:latin typeface="Hoefler Text"/>
                <a:ea typeface="Hoefler Text"/>
                <a:cs typeface="Hoefler Text"/>
                <a:sym typeface="Hoefler Text"/>
              </a:defRPr>
            </a:pPr>
            <a:r>
              <a:rPr sz="1266" dirty="0"/>
              <a:t>Compassionate</a:t>
            </a:r>
            <a:endParaRPr sz="1266" dirty="0">
              <a:solidFill>
                <a:srgbClr val="625B48"/>
              </a:solidFill>
            </a:endParaRPr>
          </a:p>
          <a:p>
            <a:pPr algn="ctr">
              <a:defRPr i="0">
                <a:solidFill>
                  <a:srgbClr val="073E86"/>
                </a:solidFill>
                <a:effectLst/>
                <a:latin typeface="Hoefler Text"/>
                <a:ea typeface="Hoefler Text"/>
                <a:cs typeface="Hoefler Text"/>
                <a:sym typeface="Hoefler Text"/>
              </a:defRPr>
            </a:pPr>
            <a:r>
              <a:rPr sz="1266" dirty="0"/>
              <a:t>Mind</a:t>
            </a:r>
          </a:p>
        </p:txBody>
      </p:sp>
    </p:spTree>
    <p:extLst>
      <p:ext uri="{BB962C8B-B14F-4D97-AF65-F5344CB8AC3E}">
        <p14:creationId xmlns:p14="http://schemas.microsoft.com/office/powerpoint/2010/main" val="104417458"/>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B79696-667D-A345-878B-1B594CF0F21D}"/>
              </a:ext>
            </a:extLst>
          </p:cNvPr>
          <p:cNvSpPr txBox="1"/>
          <p:nvPr/>
        </p:nvSpPr>
        <p:spPr>
          <a:xfrm>
            <a:off x="544179" y="1588679"/>
            <a:ext cx="4878721" cy="4524315"/>
          </a:xfrm>
          <a:prstGeom prst="rect">
            <a:avLst/>
          </a:prstGeom>
          <a:noFill/>
        </p:spPr>
        <p:txBody>
          <a:bodyPr wrap="square" rtlCol="0">
            <a:spAutoFit/>
          </a:bodyPr>
          <a:lstStyle/>
          <a:p>
            <a:pPr>
              <a:defRPr/>
            </a:pPr>
            <a:r>
              <a:rPr lang="en-GB" dirty="0">
                <a:solidFill>
                  <a:srgbClr val="073D86"/>
                </a:solidFill>
                <a:latin typeface="Century Schoolbook" charset="0"/>
                <a:ea typeface="Century Schoolbook" charset="0"/>
                <a:cs typeface="Century Schoolbook" charset="0"/>
              </a:rPr>
              <a:t>Core Therapeutic Techniques:</a:t>
            </a:r>
          </a:p>
          <a:p>
            <a:pPr>
              <a:defRPr/>
            </a:pPr>
            <a:r>
              <a:rPr lang="en-GB" dirty="0">
                <a:solidFill>
                  <a:srgbClr val="073D86"/>
                </a:solidFill>
                <a:latin typeface="Century Schoolbook" charset="0"/>
                <a:ea typeface="Century Schoolbook" charset="0"/>
                <a:cs typeface="Century Schoolbook" charset="0"/>
              </a:rPr>
              <a:t>	</a:t>
            </a:r>
          </a:p>
          <a:p>
            <a:pPr marL="285750" indent="-285750">
              <a:buFont typeface="Wingdings" charset="2"/>
              <a:buChar char="Ø"/>
              <a:defRPr/>
            </a:pPr>
            <a:r>
              <a:rPr lang="en-GB" dirty="0">
                <a:solidFill>
                  <a:srgbClr val="073D86"/>
                </a:solidFill>
                <a:latin typeface="Century Schoolbook" charset="0"/>
                <a:ea typeface="Century Schoolbook" charset="0"/>
                <a:cs typeface="Century Schoolbook" charset="0"/>
              </a:rPr>
              <a:t>Embodiment/Relational</a:t>
            </a:r>
          </a:p>
          <a:p>
            <a:pPr marL="742950" lvl="1" indent="-285750">
              <a:buFont typeface="Wingdings" charset="2"/>
              <a:buChar char="Ø"/>
              <a:defRPr/>
            </a:pPr>
            <a:r>
              <a:rPr lang="en-GB" dirty="0">
                <a:solidFill>
                  <a:srgbClr val="073D86"/>
                </a:solidFill>
                <a:latin typeface="Century Schoolbook" charset="0"/>
                <a:ea typeface="Century Schoolbook" charset="0"/>
                <a:cs typeface="Century Schoolbook" charset="0"/>
              </a:rPr>
              <a:t>Flow of compassion in and out</a:t>
            </a:r>
          </a:p>
          <a:p>
            <a:pPr marL="742950" lvl="1" indent="-285750">
              <a:buFont typeface="Wingdings" charset="2"/>
              <a:buChar char="Ø"/>
              <a:defRPr/>
            </a:pPr>
            <a:r>
              <a:rPr lang="en-GB" dirty="0">
                <a:solidFill>
                  <a:srgbClr val="073D86"/>
                </a:solidFill>
                <a:latin typeface="Century Schoolbook" charset="0"/>
                <a:ea typeface="Century Schoolbook" charset="0"/>
                <a:cs typeface="Century Schoolbook" charset="0"/>
              </a:rPr>
              <a:t>Body posture/state/expression</a:t>
            </a:r>
          </a:p>
          <a:p>
            <a:pPr marL="742950" lvl="1" indent="-285750">
              <a:buFont typeface="Wingdings" charset="2"/>
              <a:buChar char="Ø"/>
              <a:defRPr/>
            </a:pPr>
            <a:r>
              <a:rPr lang="en-GB" dirty="0">
                <a:solidFill>
                  <a:srgbClr val="073D86"/>
                </a:solidFill>
                <a:latin typeface="Century Schoolbook" charset="0"/>
                <a:ea typeface="Century Schoolbook" charset="0"/>
                <a:cs typeface="Century Schoolbook" charset="0"/>
              </a:rPr>
              <a:t>Micro-skills</a:t>
            </a:r>
          </a:p>
          <a:p>
            <a:pPr marL="742950" lvl="1" indent="-285750">
              <a:buFont typeface="Wingdings" charset="2"/>
              <a:buChar char="Ø"/>
              <a:defRPr/>
            </a:pPr>
            <a:r>
              <a:rPr lang="en-GB" dirty="0">
                <a:solidFill>
                  <a:srgbClr val="073D86"/>
                </a:solidFill>
                <a:latin typeface="Century Schoolbook" charset="0"/>
                <a:ea typeface="Century Schoolbook" charset="0"/>
                <a:cs typeface="Century Schoolbook" charset="0"/>
              </a:rPr>
              <a:t>Empathic Bridging</a:t>
            </a:r>
          </a:p>
          <a:p>
            <a:pPr marL="742950" lvl="1" indent="-285750">
              <a:buFont typeface="Wingdings" charset="2"/>
              <a:buChar char="Ø"/>
              <a:defRPr/>
            </a:pPr>
            <a:r>
              <a:rPr lang="en-GB" dirty="0">
                <a:solidFill>
                  <a:srgbClr val="073D86"/>
                </a:solidFill>
                <a:latin typeface="Century Schoolbook" charset="0"/>
                <a:ea typeface="Century Schoolbook" charset="0"/>
                <a:cs typeface="Century Schoolbook" charset="0"/>
              </a:rPr>
              <a:t>Affect Matching</a:t>
            </a:r>
          </a:p>
          <a:p>
            <a:pPr marL="742950" lvl="1" indent="-285750">
              <a:buFont typeface="Wingdings" charset="2"/>
              <a:buChar char="Ø"/>
              <a:defRPr/>
            </a:pPr>
            <a:r>
              <a:rPr lang="en-GB" dirty="0">
                <a:solidFill>
                  <a:srgbClr val="073D86"/>
                </a:solidFill>
                <a:latin typeface="Century Schoolbook" charset="0"/>
                <a:ea typeface="Century Schoolbook" charset="0"/>
                <a:cs typeface="Century Schoolbook" charset="0"/>
              </a:rPr>
              <a:t>Socratic Questions</a:t>
            </a:r>
          </a:p>
          <a:p>
            <a:pPr marL="742950" lvl="1" indent="-285750">
              <a:buFont typeface="Wingdings" charset="2"/>
              <a:buChar char="Ø"/>
              <a:defRPr/>
            </a:pPr>
            <a:r>
              <a:rPr lang="en-GB" dirty="0">
                <a:solidFill>
                  <a:srgbClr val="073D86"/>
                </a:solidFill>
                <a:latin typeface="Century Schoolbook" charset="0"/>
                <a:ea typeface="Century Schoolbook" charset="0"/>
                <a:cs typeface="Century Schoolbook" charset="0"/>
              </a:rPr>
              <a:t>Guided Discovery</a:t>
            </a:r>
          </a:p>
          <a:p>
            <a:pPr marL="742950" lvl="1" indent="-285750">
              <a:buFont typeface="Wingdings" charset="2"/>
              <a:buChar char="Ø"/>
              <a:defRPr/>
            </a:pPr>
            <a:r>
              <a:rPr lang="en-GB" dirty="0">
                <a:solidFill>
                  <a:srgbClr val="073D86"/>
                </a:solidFill>
                <a:latin typeface="Century Schoolbook" charset="0"/>
                <a:ea typeface="Century Schoolbook" charset="0"/>
                <a:cs typeface="Century Schoolbook" charset="0"/>
              </a:rPr>
              <a:t>Social Reinforcement</a:t>
            </a:r>
          </a:p>
          <a:p>
            <a:pPr marL="742950" lvl="1" indent="-285750">
              <a:buFont typeface="Wingdings" charset="2"/>
              <a:buChar char="Ø"/>
              <a:defRPr/>
            </a:pPr>
            <a:r>
              <a:rPr lang="en-GB" dirty="0">
                <a:solidFill>
                  <a:srgbClr val="073D86"/>
                </a:solidFill>
                <a:latin typeface="Century Schoolbook" charset="0"/>
                <a:ea typeface="Century Schoolbook" charset="0"/>
                <a:cs typeface="Century Schoolbook" charset="0"/>
              </a:rPr>
              <a:t>Work with 12 competencies of compassion</a:t>
            </a:r>
          </a:p>
          <a:p>
            <a:pPr marL="742950" lvl="1" indent="-285750">
              <a:buFont typeface="Wingdings" charset="2"/>
              <a:buChar char="Ø"/>
              <a:defRPr/>
            </a:pPr>
            <a:endParaRPr lang="en-GB" dirty="0">
              <a:solidFill>
                <a:srgbClr val="073D86"/>
              </a:solidFill>
              <a:latin typeface="Century Schoolbook" charset="0"/>
              <a:ea typeface="Century Schoolbook" charset="0"/>
              <a:cs typeface="Century Schoolbook" charset="0"/>
            </a:endParaRPr>
          </a:p>
          <a:p>
            <a:pPr>
              <a:defRPr/>
            </a:pPr>
            <a:endParaRPr lang="en-GB" dirty="0">
              <a:solidFill>
                <a:srgbClr val="073D86"/>
              </a:solidFill>
              <a:latin typeface="Century Schoolbook" charset="0"/>
              <a:ea typeface="Century Schoolbook" charset="0"/>
              <a:cs typeface="Century Schoolbook" charset="0"/>
            </a:endParaRPr>
          </a:p>
          <a:p>
            <a:pPr marL="457200" indent="-457200">
              <a:buFont typeface="Wingdings" panose="05000000000000000000" pitchFamily="2" charset="2"/>
              <a:buChar char="Ø"/>
              <a:defRPr/>
            </a:pPr>
            <a:endParaRPr lang="en-GB" dirty="0">
              <a:solidFill>
                <a:srgbClr val="073D86"/>
              </a:solidFill>
              <a:latin typeface="Century Schoolbook" charset="0"/>
              <a:ea typeface="Century Schoolbook" charset="0"/>
              <a:cs typeface="Century Schoolbook" charset="0"/>
            </a:endParaRPr>
          </a:p>
        </p:txBody>
      </p:sp>
      <p:sp>
        <p:nvSpPr>
          <p:cNvPr id="7" name="Shape 139"/>
          <p:cNvSpPr/>
          <p:nvPr/>
        </p:nvSpPr>
        <p:spPr>
          <a:xfrm>
            <a:off x="671286" y="469900"/>
            <a:ext cx="6923314" cy="1118779"/>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normAutofit/>
          </a:bodyPr>
          <a:lstStyle/>
          <a:p>
            <a:pPr algn="ctr">
              <a:defRPr sz="6200" i="0">
                <a:solidFill>
                  <a:srgbClr val="43423F"/>
                </a:solidFill>
                <a:effectLst>
                  <a:outerShdw blurRad="12700" dist="12700" dir="16200000" rotWithShape="0">
                    <a:srgbClr val="000000">
                      <a:alpha val="50000"/>
                    </a:srgbClr>
                  </a:outerShdw>
                </a:effectLst>
                <a:latin typeface="Hoefler Text"/>
                <a:ea typeface="Hoefler Text"/>
                <a:cs typeface="Hoefler Text"/>
                <a:sym typeface="Hoefler Text"/>
              </a:defRPr>
            </a:pPr>
            <a:r>
              <a:rPr sz="3269" dirty="0">
                <a:solidFill>
                  <a:srgbClr val="073D86"/>
                </a:solidFill>
                <a:effectLst>
                  <a:outerShdw blurRad="12700" dist="12700" dir="16200000" rotWithShape="0">
                    <a:srgbClr val="000000">
                      <a:alpha val="50000"/>
                    </a:srgbClr>
                  </a:outerShdw>
                </a:effectLst>
                <a:latin typeface="Century Schoolbook" charset="0"/>
                <a:ea typeface="Century Schoolbook" charset="0"/>
                <a:cs typeface="Century Schoolbook" charset="0"/>
                <a:sym typeface="Hoefler Text"/>
              </a:rPr>
              <a:t>Compassion Focused Therapy</a:t>
            </a:r>
            <a:endParaRPr sz="949" dirty="0">
              <a:solidFill>
                <a:srgbClr val="073D86"/>
              </a:solidFill>
              <a:effectLst>
                <a:outerShdw blurRad="12700" dist="12700" dir="16200000" rotWithShape="0">
                  <a:srgbClr val="000000">
                    <a:alpha val="50000"/>
                  </a:srgbClr>
                </a:outerShdw>
              </a:effectLst>
              <a:latin typeface="Century Schoolbook" charset="0"/>
              <a:ea typeface="Century Schoolbook" charset="0"/>
              <a:cs typeface="Century Schoolbook" charset="0"/>
              <a:sym typeface="Hoefler Text"/>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22900" y="1460062"/>
            <a:ext cx="3187699" cy="4781549"/>
          </a:xfrm>
          <a:prstGeom prst="rect">
            <a:avLst/>
          </a:prstGeom>
        </p:spPr>
      </p:pic>
    </p:spTree>
    <p:extLst>
      <p:ext uri="{BB962C8B-B14F-4D97-AF65-F5344CB8AC3E}">
        <p14:creationId xmlns:p14="http://schemas.microsoft.com/office/powerpoint/2010/main" val="1983009637"/>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80059" y="2053641"/>
            <a:ext cx="2751871" cy="2760098"/>
          </a:xfrm>
        </p:spPr>
        <p:txBody>
          <a:bodyPr>
            <a:normAutofit/>
          </a:bodyPr>
          <a:lstStyle/>
          <a:p>
            <a:pPr>
              <a:lnSpc>
                <a:spcPct val="90000"/>
              </a:lnSpc>
            </a:pPr>
            <a:r>
              <a:rPr lang="en-US" sz="2400" dirty="0">
                <a:solidFill>
                  <a:srgbClr val="FFFFFF"/>
                </a:solidFill>
              </a:rPr>
              <a:t>Training the Compassionate Mind</a:t>
            </a:r>
          </a:p>
        </p:txBody>
      </p:sp>
      <p:sp>
        <p:nvSpPr>
          <p:cNvPr id="3" name="Content Placeholder 2"/>
          <p:cNvSpPr>
            <a:spLocks noGrp="1"/>
          </p:cNvSpPr>
          <p:nvPr>
            <p:ph idx="1"/>
          </p:nvPr>
        </p:nvSpPr>
        <p:spPr>
          <a:xfrm>
            <a:off x="4567930" y="801866"/>
            <a:ext cx="3979563" cy="5230634"/>
          </a:xfrm>
        </p:spPr>
        <p:txBody>
          <a:bodyPr anchor="ctr">
            <a:normAutofit lnSpcReduction="10000"/>
          </a:bodyPr>
          <a:lstStyle/>
          <a:p>
            <a:r>
              <a:rPr lang="en-US" sz="2100" dirty="0">
                <a:solidFill>
                  <a:srgbClr val="000000"/>
                </a:solidFill>
                <a:latin typeface="+mj-lt"/>
              </a:rPr>
              <a:t>Embodiment of Compassion/Modeling of Compassion</a:t>
            </a:r>
          </a:p>
          <a:p>
            <a:r>
              <a:rPr lang="en-US" sz="2100" dirty="0">
                <a:solidFill>
                  <a:srgbClr val="000000"/>
                </a:solidFill>
                <a:latin typeface="+mj-lt"/>
              </a:rPr>
              <a:t>Therapeutic relationship</a:t>
            </a:r>
          </a:p>
          <a:p>
            <a:pPr lvl="1"/>
            <a:r>
              <a:rPr lang="en-US" sz="2100" dirty="0">
                <a:solidFill>
                  <a:srgbClr val="000000"/>
                </a:solidFill>
                <a:latin typeface="+mj-lt"/>
              </a:rPr>
              <a:t>Therapist as social </a:t>
            </a:r>
            <a:r>
              <a:rPr lang="en-US" sz="2100" dirty="0" err="1">
                <a:solidFill>
                  <a:srgbClr val="000000"/>
                </a:solidFill>
                <a:latin typeface="+mj-lt"/>
              </a:rPr>
              <a:t>reinforcer</a:t>
            </a:r>
            <a:endParaRPr lang="en-US" sz="2100" dirty="0">
              <a:solidFill>
                <a:srgbClr val="000000"/>
              </a:solidFill>
              <a:latin typeface="+mj-lt"/>
            </a:endParaRPr>
          </a:p>
          <a:p>
            <a:pPr lvl="1"/>
            <a:r>
              <a:rPr lang="en-US" sz="2100" dirty="0">
                <a:solidFill>
                  <a:srgbClr val="000000"/>
                </a:solidFill>
                <a:latin typeface="+mj-lt"/>
              </a:rPr>
              <a:t>Functional Analysis in 3 Dimensions</a:t>
            </a:r>
          </a:p>
          <a:p>
            <a:r>
              <a:rPr lang="en-US" sz="2100" dirty="0">
                <a:solidFill>
                  <a:srgbClr val="000000"/>
                </a:solidFill>
                <a:latin typeface="+mj-lt"/>
              </a:rPr>
              <a:t>Specific techniques in therapy</a:t>
            </a:r>
          </a:p>
          <a:p>
            <a:r>
              <a:rPr lang="en-US" sz="2100" dirty="0">
                <a:solidFill>
                  <a:srgbClr val="000000"/>
                </a:solidFill>
                <a:latin typeface="+mj-lt"/>
              </a:rPr>
              <a:t>Self-therapy practice </a:t>
            </a:r>
          </a:p>
          <a:p>
            <a:pPr lvl="1"/>
            <a:r>
              <a:rPr lang="en-US" sz="2100" dirty="0">
                <a:solidFill>
                  <a:srgbClr val="000000"/>
                </a:solidFill>
                <a:latin typeface="+mj-lt"/>
              </a:rPr>
              <a:t> Self practice/self reflection</a:t>
            </a:r>
          </a:p>
          <a:p>
            <a:r>
              <a:rPr lang="en-US" sz="2100" dirty="0">
                <a:solidFill>
                  <a:srgbClr val="000000"/>
                </a:solidFill>
                <a:latin typeface="+mj-lt"/>
              </a:rPr>
              <a:t>Compassionate mind training (CMT)</a:t>
            </a:r>
          </a:p>
          <a:p>
            <a:endParaRPr lang="en-US" sz="2100" dirty="0">
              <a:solidFill>
                <a:srgbClr val="000000"/>
              </a:solidFill>
            </a:endParaRPr>
          </a:p>
        </p:txBody>
      </p:sp>
    </p:spTree>
    <p:extLst>
      <p:ext uri="{BB962C8B-B14F-4D97-AF65-F5344CB8AC3E}">
        <p14:creationId xmlns:p14="http://schemas.microsoft.com/office/powerpoint/2010/main" val="11114580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B79696-667D-A345-878B-1B594CF0F21D}"/>
              </a:ext>
            </a:extLst>
          </p:cNvPr>
          <p:cNvSpPr txBox="1"/>
          <p:nvPr/>
        </p:nvSpPr>
        <p:spPr>
          <a:xfrm>
            <a:off x="506079" y="1513658"/>
            <a:ext cx="4878721" cy="5078313"/>
          </a:xfrm>
          <a:prstGeom prst="rect">
            <a:avLst/>
          </a:prstGeom>
          <a:noFill/>
        </p:spPr>
        <p:txBody>
          <a:bodyPr wrap="square" rtlCol="0">
            <a:spAutoFit/>
          </a:bodyPr>
          <a:lstStyle/>
          <a:p>
            <a:pPr>
              <a:defRPr/>
            </a:pPr>
            <a:r>
              <a:rPr lang="en-GB" dirty="0">
                <a:solidFill>
                  <a:srgbClr val="073D86"/>
                </a:solidFill>
                <a:latin typeface="Century Schoolbook" charset="0"/>
                <a:ea typeface="Century Schoolbook" charset="0"/>
                <a:cs typeface="Century Schoolbook" charset="0"/>
              </a:rPr>
              <a:t>Core Therapeutic Techniques:</a:t>
            </a:r>
          </a:p>
          <a:p>
            <a:pPr>
              <a:defRPr/>
            </a:pPr>
            <a:r>
              <a:rPr lang="en-GB" dirty="0">
                <a:solidFill>
                  <a:srgbClr val="073D86"/>
                </a:solidFill>
                <a:latin typeface="Century Schoolbook" charset="0"/>
                <a:ea typeface="Century Schoolbook" charset="0"/>
                <a:cs typeface="Century Schoolbook" charset="0"/>
              </a:rPr>
              <a:t>	</a:t>
            </a:r>
          </a:p>
          <a:p>
            <a:pPr marL="742950" lvl="1" indent="-285750">
              <a:buFont typeface="Wingdings" charset="2"/>
              <a:buChar char="Ø"/>
              <a:defRPr/>
            </a:pPr>
            <a:r>
              <a:rPr lang="en-GB" dirty="0">
                <a:solidFill>
                  <a:srgbClr val="073D86"/>
                </a:solidFill>
                <a:latin typeface="Century Schoolbook" charset="0"/>
                <a:ea typeface="Century Schoolbook" charset="0"/>
                <a:cs typeface="Century Schoolbook" charset="0"/>
              </a:rPr>
              <a:t>Compassionate Mind Training</a:t>
            </a:r>
          </a:p>
          <a:p>
            <a:pPr marL="1200150" lvl="2" indent="-285750">
              <a:buFont typeface="Wingdings" charset="2"/>
              <a:buChar char="Ø"/>
              <a:defRPr/>
            </a:pPr>
            <a:r>
              <a:rPr lang="en-GB" dirty="0">
                <a:solidFill>
                  <a:srgbClr val="073D86"/>
                </a:solidFill>
                <a:latin typeface="Century Schoolbook" charset="0"/>
                <a:ea typeface="Century Schoolbook" charset="0"/>
                <a:cs typeface="Century Schoolbook" charset="0"/>
              </a:rPr>
              <a:t>Soothing Rhythm Breathing</a:t>
            </a:r>
          </a:p>
          <a:p>
            <a:pPr marL="1200150" lvl="2" indent="-285750">
              <a:buFont typeface="Wingdings" charset="2"/>
              <a:buChar char="Ø"/>
              <a:defRPr/>
            </a:pPr>
            <a:r>
              <a:rPr lang="en-GB" dirty="0">
                <a:solidFill>
                  <a:srgbClr val="073D86"/>
                </a:solidFill>
                <a:latin typeface="Century Schoolbook" charset="0"/>
                <a:ea typeface="Century Schoolbook" charset="0"/>
                <a:cs typeface="Century Schoolbook" charset="0"/>
              </a:rPr>
              <a:t>Ocean of Being</a:t>
            </a:r>
          </a:p>
          <a:p>
            <a:pPr marL="1200150" lvl="2" indent="-285750">
              <a:buFont typeface="Wingdings" charset="2"/>
              <a:buChar char="Ø"/>
              <a:defRPr/>
            </a:pPr>
            <a:r>
              <a:rPr lang="en-GB" dirty="0">
                <a:solidFill>
                  <a:srgbClr val="073D86"/>
                </a:solidFill>
                <a:latin typeface="Century Schoolbook" charset="0"/>
                <a:ea typeface="Century Schoolbook" charset="0"/>
                <a:cs typeface="Century Schoolbook" charset="0"/>
              </a:rPr>
              <a:t>Compassionate </a:t>
            </a:r>
            <a:r>
              <a:rPr lang="en-GB" dirty="0" err="1">
                <a:solidFill>
                  <a:srgbClr val="073D86"/>
                </a:solidFill>
                <a:latin typeface="Century Schoolbook" charset="0"/>
                <a:ea typeface="Century Schoolbook" charset="0"/>
                <a:cs typeface="Century Schoolbook" charset="0"/>
              </a:rPr>
              <a:t>Color</a:t>
            </a:r>
            <a:endParaRPr lang="en-GB" dirty="0">
              <a:solidFill>
                <a:srgbClr val="073D86"/>
              </a:solidFill>
              <a:latin typeface="Century Schoolbook" charset="0"/>
              <a:ea typeface="Century Schoolbook" charset="0"/>
              <a:cs typeface="Century Schoolbook" charset="0"/>
            </a:endParaRPr>
          </a:p>
          <a:p>
            <a:pPr marL="1200150" lvl="2" indent="-285750">
              <a:buFont typeface="Wingdings" charset="2"/>
              <a:buChar char="Ø"/>
              <a:defRPr/>
            </a:pPr>
            <a:r>
              <a:rPr lang="en-GB" dirty="0">
                <a:solidFill>
                  <a:srgbClr val="073D86"/>
                </a:solidFill>
                <a:latin typeface="Century Schoolbook" charset="0"/>
                <a:ea typeface="Century Schoolbook" charset="0"/>
                <a:cs typeface="Century Schoolbook" charset="0"/>
              </a:rPr>
              <a:t>Safe Space</a:t>
            </a:r>
          </a:p>
          <a:p>
            <a:pPr marL="1200150" lvl="2" indent="-285750">
              <a:buFont typeface="Wingdings" charset="2"/>
              <a:buChar char="Ø"/>
              <a:defRPr/>
            </a:pPr>
            <a:r>
              <a:rPr lang="en-GB" dirty="0">
                <a:solidFill>
                  <a:srgbClr val="073D86"/>
                </a:solidFill>
                <a:latin typeface="Century Schoolbook" charset="0"/>
                <a:ea typeface="Century Schoolbook" charset="0"/>
                <a:cs typeface="Century Schoolbook" charset="0"/>
              </a:rPr>
              <a:t>Compassion Flowing in</a:t>
            </a:r>
          </a:p>
          <a:p>
            <a:pPr marL="1200150" lvl="2" indent="-285750">
              <a:buFont typeface="Wingdings" charset="2"/>
              <a:buChar char="Ø"/>
              <a:defRPr/>
            </a:pPr>
            <a:r>
              <a:rPr lang="en-GB" dirty="0">
                <a:solidFill>
                  <a:srgbClr val="073D86"/>
                </a:solidFill>
                <a:latin typeface="Century Schoolbook" charset="0"/>
                <a:ea typeface="Century Schoolbook" charset="0"/>
                <a:cs typeface="Century Schoolbook" charset="0"/>
              </a:rPr>
              <a:t>Compassion Flowing out</a:t>
            </a:r>
          </a:p>
          <a:p>
            <a:pPr marL="1200150" lvl="2" indent="-285750">
              <a:buFont typeface="Wingdings" charset="2"/>
              <a:buChar char="Ø"/>
              <a:defRPr/>
            </a:pPr>
            <a:r>
              <a:rPr lang="en-GB" dirty="0">
                <a:solidFill>
                  <a:srgbClr val="073D86"/>
                </a:solidFill>
                <a:latin typeface="Century Schoolbook" charset="0"/>
                <a:ea typeface="Century Schoolbook" charset="0"/>
                <a:cs typeface="Century Schoolbook" charset="0"/>
              </a:rPr>
              <a:t>Compassionate Other</a:t>
            </a:r>
          </a:p>
          <a:p>
            <a:pPr marL="1200150" lvl="2" indent="-285750">
              <a:buFont typeface="Wingdings" charset="2"/>
              <a:buChar char="Ø"/>
              <a:defRPr/>
            </a:pPr>
            <a:r>
              <a:rPr lang="en-GB" dirty="0">
                <a:solidFill>
                  <a:srgbClr val="073D86"/>
                </a:solidFill>
                <a:latin typeface="Century Schoolbook" charset="0"/>
                <a:ea typeface="Century Schoolbook" charset="0"/>
                <a:cs typeface="Century Schoolbook" charset="0"/>
              </a:rPr>
              <a:t>Compassionate Self</a:t>
            </a:r>
          </a:p>
          <a:p>
            <a:pPr marL="1200150" lvl="2" indent="-285750">
              <a:buFont typeface="Wingdings" charset="2"/>
              <a:buChar char="Ø"/>
              <a:defRPr/>
            </a:pPr>
            <a:r>
              <a:rPr lang="en-GB" dirty="0">
                <a:solidFill>
                  <a:srgbClr val="073D86"/>
                </a:solidFill>
                <a:latin typeface="Century Schoolbook" charset="0"/>
                <a:ea typeface="Century Schoolbook" charset="0"/>
                <a:cs typeface="Century Schoolbook" charset="0"/>
              </a:rPr>
              <a:t>Compassionate Self and Multiple Selves</a:t>
            </a:r>
          </a:p>
          <a:p>
            <a:pPr marL="1200150" lvl="2" indent="-285750">
              <a:buFont typeface="Wingdings" charset="2"/>
              <a:buChar char="Ø"/>
              <a:defRPr/>
            </a:pPr>
            <a:r>
              <a:rPr lang="en-GB" dirty="0">
                <a:solidFill>
                  <a:srgbClr val="073D86"/>
                </a:solidFill>
                <a:latin typeface="Century Schoolbook" charset="0"/>
                <a:ea typeface="Century Schoolbook" charset="0"/>
                <a:cs typeface="Century Schoolbook" charset="0"/>
              </a:rPr>
              <a:t>Spheres of Awareness</a:t>
            </a:r>
          </a:p>
          <a:p>
            <a:pPr marL="1200150" lvl="2" indent="-285750">
              <a:buFont typeface="Wingdings" charset="2"/>
              <a:buChar char="Ø"/>
              <a:defRPr/>
            </a:pPr>
            <a:r>
              <a:rPr lang="en-GB" dirty="0">
                <a:solidFill>
                  <a:srgbClr val="073D86"/>
                </a:solidFill>
                <a:latin typeface="Century Schoolbook" charset="0"/>
                <a:ea typeface="Century Schoolbook" charset="0"/>
                <a:cs typeface="Century Schoolbook" charset="0"/>
              </a:rPr>
              <a:t>Flow of Life</a:t>
            </a:r>
          </a:p>
          <a:p>
            <a:pPr marL="1200150" lvl="2" indent="-285750">
              <a:buFont typeface="Wingdings" charset="2"/>
              <a:buChar char="Ø"/>
              <a:defRPr/>
            </a:pPr>
            <a:endParaRPr lang="en-GB" dirty="0">
              <a:solidFill>
                <a:srgbClr val="073D86"/>
              </a:solidFill>
              <a:latin typeface="Century Schoolbook" charset="0"/>
              <a:ea typeface="Century Schoolbook" charset="0"/>
              <a:cs typeface="Century Schoolbook" charset="0"/>
            </a:endParaRPr>
          </a:p>
          <a:p>
            <a:pPr>
              <a:defRPr/>
            </a:pPr>
            <a:endParaRPr lang="en-GB" dirty="0">
              <a:solidFill>
                <a:srgbClr val="073D86"/>
              </a:solidFill>
              <a:latin typeface="Century Schoolbook" charset="0"/>
              <a:ea typeface="Century Schoolbook" charset="0"/>
              <a:cs typeface="Century Schoolbook" charset="0"/>
            </a:endParaRPr>
          </a:p>
          <a:p>
            <a:pPr marL="457200" indent="-457200">
              <a:buFont typeface="Wingdings" panose="05000000000000000000" pitchFamily="2" charset="2"/>
              <a:buChar char="Ø"/>
              <a:defRPr/>
            </a:pPr>
            <a:endParaRPr lang="en-GB" dirty="0">
              <a:solidFill>
                <a:srgbClr val="073D86"/>
              </a:solidFill>
              <a:latin typeface="Century Schoolbook" charset="0"/>
              <a:ea typeface="Century Schoolbook" charset="0"/>
              <a:cs typeface="Century Schoolbook" charset="0"/>
            </a:endParaRPr>
          </a:p>
        </p:txBody>
      </p:sp>
      <p:sp>
        <p:nvSpPr>
          <p:cNvPr id="7" name="Shape 139"/>
          <p:cNvSpPr/>
          <p:nvPr/>
        </p:nvSpPr>
        <p:spPr>
          <a:xfrm>
            <a:off x="671286" y="469900"/>
            <a:ext cx="6923314" cy="1118779"/>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normAutofit/>
          </a:bodyPr>
          <a:lstStyle/>
          <a:p>
            <a:pPr algn="ctr">
              <a:defRPr sz="6200" i="0">
                <a:solidFill>
                  <a:srgbClr val="43423F"/>
                </a:solidFill>
                <a:effectLst>
                  <a:outerShdw blurRad="12700" dist="12700" dir="16200000" rotWithShape="0">
                    <a:srgbClr val="000000">
                      <a:alpha val="50000"/>
                    </a:srgbClr>
                  </a:outerShdw>
                </a:effectLst>
                <a:latin typeface="Hoefler Text"/>
                <a:ea typeface="Hoefler Text"/>
                <a:cs typeface="Hoefler Text"/>
                <a:sym typeface="Hoefler Text"/>
              </a:defRPr>
            </a:pPr>
            <a:r>
              <a:rPr sz="3269" dirty="0">
                <a:solidFill>
                  <a:srgbClr val="073D86"/>
                </a:solidFill>
                <a:effectLst>
                  <a:outerShdw blurRad="12700" dist="12700" dir="16200000" rotWithShape="0">
                    <a:srgbClr val="000000">
                      <a:alpha val="50000"/>
                    </a:srgbClr>
                  </a:outerShdw>
                </a:effectLst>
                <a:latin typeface="Century Schoolbook" charset="0"/>
                <a:ea typeface="Century Schoolbook" charset="0"/>
                <a:cs typeface="Century Schoolbook" charset="0"/>
                <a:sym typeface="Hoefler Text"/>
              </a:rPr>
              <a:t>Compassion Focused Therapy</a:t>
            </a:r>
            <a:endParaRPr sz="949" dirty="0">
              <a:solidFill>
                <a:srgbClr val="073D86"/>
              </a:solidFill>
              <a:effectLst>
                <a:outerShdw blurRad="12700" dist="12700" dir="16200000" rotWithShape="0">
                  <a:srgbClr val="000000">
                    <a:alpha val="50000"/>
                  </a:srgbClr>
                </a:outerShdw>
              </a:effectLst>
              <a:latin typeface="Century Schoolbook" charset="0"/>
              <a:ea typeface="Century Schoolbook" charset="0"/>
              <a:cs typeface="Century Schoolbook" charset="0"/>
              <a:sym typeface="Hoefler Text"/>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84800" y="1397540"/>
            <a:ext cx="3187699" cy="4781549"/>
          </a:xfrm>
          <a:prstGeom prst="rect">
            <a:avLst/>
          </a:prstGeom>
        </p:spPr>
      </p:pic>
    </p:spTree>
    <p:extLst>
      <p:ext uri="{BB962C8B-B14F-4D97-AF65-F5344CB8AC3E}">
        <p14:creationId xmlns:p14="http://schemas.microsoft.com/office/powerpoint/2010/main" val="1462953656"/>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B79696-667D-A345-878B-1B594CF0F21D}"/>
              </a:ext>
            </a:extLst>
          </p:cNvPr>
          <p:cNvSpPr txBox="1"/>
          <p:nvPr/>
        </p:nvSpPr>
        <p:spPr>
          <a:xfrm>
            <a:off x="493379" y="1487587"/>
            <a:ext cx="5069221" cy="5632311"/>
          </a:xfrm>
          <a:prstGeom prst="rect">
            <a:avLst/>
          </a:prstGeom>
          <a:noFill/>
        </p:spPr>
        <p:txBody>
          <a:bodyPr wrap="square" rtlCol="0">
            <a:spAutoFit/>
          </a:bodyPr>
          <a:lstStyle/>
          <a:p>
            <a:pPr>
              <a:defRPr/>
            </a:pPr>
            <a:r>
              <a:rPr lang="en-GB">
                <a:solidFill>
                  <a:srgbClr val="073D86"/>
                </a:solidFill>
                <a:latin typeface="Century Schoolbook" charset="0"/>
                <a:ea typeface="Century Schoolbook" charset="0"/>
                <a:cs typeface="Century Schoolbook" charset="0"/>
              </a:rPr>
              <a:t>Techniques:</a:t>
            </a:r>
            <a:r>
              <a:rPr lang="en-GB" dirty="0">
                <a:solidFill>
                  <a:srgbClr val="073D86"/>
                </a:solidFill>
                <a:latin typeface="Century Schoolbook" charset="0"/>
                <a:ea typeface="Century Schoolbook" charset="0"/>
                <a:cs typeface="Century Schoolbook" charset="0"/>
              </a:rPr>
              <a:t>	</a:t>
            </a:r>
          </a:p>
          <a:p>
            <a:pPr marL="1200150" lvl="2" indent="-285750">
              <a:buFont typeface="Wingdings" charset="2"/>
              <a:buChar char="Ø"/>
              <a:defRPr/>
            </a:pPr>
            <a:r>
              <a:rPr lang="en-GB" dirty="0">
                <a:solidFill>
                  <a:srgbClr val="073D86"/>
                </a:solidFill>
                <a:latin typeface="Century Schoolbook" charset="0"/>
                <a:ea typeface="Century Schoolbook" charset="0"/>
                <a:cs typeface="Century Schoolbook" charset="0"/>
              </a:rPr>
              <a:t>Case formulation </a:t>
            </a:r>
            <a:r>
              <a:rPr lang="mr-IN" dirty="0">
                <a:solidFill>
                  <a:srgbClr val="073D86"/>
                </a:solidFill>
                <a:latin typeface="Century Schoolbook" charset="0"/>
                <a:ea typeface="Century Schoolbook" charset="0"/>
                <a:cs typeface="Century Schoolbook" charset="0"/>
              </a:rPr>
              <a:t>–</a:t>
            </a:r>
            <a:r>
              <a:rPr lang="en-GB" dirty="0">
                <a:solidFill>
                  <a:srgbClr val="073D86"/>
                </a:solidFill>
                <a:latin typeface="Century Schoolbook" charset="0"/>
                <a:ea typeface="Century Schoolbook" charset="0"/>
                <a:cs typeface="Century Schoolbook" charset="0"/>
              </a:rPr>
              <a:t> attachment history</a:t>
            </a:r>
          </a:p>
          <a:p>
            <a:pPr marL="1200150" lvl="2" indent="-285750">
              <a:buFont typeface="Wingdings" charset="2"/>
              <a:buChar char="Ø"/>
              <a:defRPr/>
            </a:pPr>
            <a:r>
              <a:rPr lang="en-GB" dirty="0">
                <a:solidFill>
                  <a:srgbClr val="073D86"/>
                </a:solidFill>
                <a:latin typeface="Century Schoolbook" charset="0"/>
                <a:ea typeface="Century Schoolbook" charset="0"/>
                <a:cs typeface="Century Schoolbook" charset="0"/>
              </a:rPr>
              <a:t>Case formulation </a:t>
            </a:r>
            <a:r>
              <a:rPr lang="mr-IN" dirty="0">
                <a:solidFill>
                  <a:srgbClr val="073D86"/>
                </a:solidFill>
                <a:latin typeface="Century Schoolbook" charset="0"/>
                <a:ea typeface="Century Schoolbook" charset="0"/>
                <a:cs typeface="Century Schoolbook" charset="0"/>
              </a:rPr>
              <a:t>–</a:t>
            </a:r>
            <a:r>
              <a:rPr lang="en-GB" dirty="0">
                <a:solidFill>
                  <a:srgbClr val="073D86"/>
                </a:solidFill>
                <a:latin typeface="Century Schoolbook" charset="0"/>
                <a:ea typeface="Century Schoolbook" charset="0"/>
                <a:cs typeface="Century Schoolbook" charset="0"/>
              </a:rPr>
              <a:t> Compassionate Mind Interview</a:t>
            </a:r>
          </a:p>
          <a:p>
            <a:pPr marL="1200150" lvl="2" indent="-285750">
              <a:buFont typeface="Wingdings" charset="2"/>
              <a:buChar char="Ø"/>
              <a:defRPr/>
            </a:pPr>
            <a:r>
              <a:rPr lang="en-GB" dirty="0">
                <a:solidFill>
                  <a:srgbClr val="073D86"/>
                </a:solidFill>
                <a:latin typeface="Century Schoolbook" charset="0"/>
                <a:ea typeface="Century Schoolbook" charset="0"/>
                <a:cs typeface="Century Schoolbook" charset="0"/>
              </a:rPr>
              <a:t>Reality Check</a:t>
            </a:r>
          </a:p>
          <a:p>
            <a:pPr marL="1200150" lvl="2" indent="-285750">
              <a:buFont typeface="Wingdings" charset="2"/>
              <a:buChar char="Ø"/>
              <a:defRPr/>
            </a:pPr>
            <a:r>
              <a:rPr lang="en-GB" dirty="0">
                <a:solidFill>
                  <a:srgbClr val="073D86"/>
                </a:solidFill>
                <a:latin typeface="Century Schoolbook" charset="0"/>
                <a:ea typeface="Century Schoolbook" charset="0"/>
                <a:cs typeface="Century Schoolbook" charset="0"/>
              </a:rPr>
              <a:t>Three Circles</a:t>
            </a:r>
          </a:p>
          <a:p>
            <a:pPr marL="1200150" lvl="2" indent="-285750">
              <a:buFont typeface="Wingdings" charset="2"/>
              <a:buChar char="Ø"/>
              <a:defRPr/>
            </a:pPr>
            <a:r>
              <a:rPr lang="en-GB" dirty="0">
                <a:solidFill>
                  <a:srgbClr val="073D86"/>
                </a:solidFill>
                <a:latin typeface="Century Schoolbook" charset="0"/>
                <a:ea typeface="Century Schoolbook" charset="0"/>
                <a:cs typeface="Century Schoolbook" charset="0"/>
              </a:rPr>
              <a:t>Compassion Competencies</a:t>
            </a:r>
          </a:p>
          <a:p>
            <a:pPr marL="1200150" lvl="2" indent="-285750">
              <a:buFont typeface="Wingdings" charset="2"/>
              <a:buChar char="Ø"/>
              <a:defRPr/>
            </a:pPr>
            <a:r>
              <a:rPr lang="en-GB" dirty="0">
                <a:solidFill>
                  <a:srgbClr val="073D86"/>
                </a:solidFill>
                <a:latin typeface="Century Schoolbook" charset="0"/>
                <a:ea typeface="Century Schoolbook" charset="0"/>
                <a:cs typeface="Century Schoolbook" charset="0"/>
              </a:rPr>
              <a:t>Multiple Selves</a:t>
            </a:r>
          </a:p>
          <a:p>
            <a:pPr marL="1200150" lvl="2" indent="-285750">
              <a:buFont typeface="Wingdings" charset="2"/>
              <a:buChar char="Ø"/>
              <a:defRPr/>
            </a:pPr>
            <a:r>
              <a:rPr lang="en-GB" dirty="0">
                <a:solidFill>
                  <a:srgbClr val="073D86"/>
                </a:solidFill>
                <a:latin typeface="Century Schoolbook" charset="0"/>
                <a:ea typeface="Century Schoolbook" charset="0"/>
                <a:cs typeface="Century Schoolbook" charset="0"/>
              </a:rPr>
              <a:t>Functional Analysis of Self-Criticism</a:t>
            </a:r>
          </a:p>
          <a:p>
            <a:pPr marL="1200150" lvl="2" indent="-285750">
              <a:buFont typeface="Wingdings" charset="2"/>
              <a:buChar char="Ø"/>
              <a:defRPr/>
            </a:pPr>
            <a:r>
              <a:rPr lang="en-GB" dirty="0">
                <a:solidFill>
                  <a:srgbClr val="073D86"/>
                </a:solidFill>
                <a:latin typeface="Century Schoolbook" charset="0"/>
                <a:ea typeface="Century Schoolbook" charset="0"/>
                <a:cs typeface="Century Schoolbook" charset="0"/>
              </a:rPr>
              <a:t>Letter Writing</a:t>
            </a:r>
          </a:p>
          <a:p>
            <a:pPr marL="1200150" lvl="2" indent="-285750">
              <a:buFont typeface="Wingdings" charset="2"/>
              <a:buChar char="Ø"/>
              <a:defRPr/>
            </a:pPr>
            <a:r>
              <a:rPr lang="en-GB" dirty="0">
                <a:solidFill>
                  <a:srgbClr val="073D86"/>
                </a:solidFill>
                <a:latin typeface="Century Schoolbook" charset="0"/>
                <a:ea typeface="Century Schoolbook" charset="0"/>
                <a:cs typeface="Century Schoolbook" charset="0"/>
              </a:rPr>
              <a:t>Role Play</a:t>
            </a:r>
          </a:p>
          <a:p>
            <a:pPr marL="1200150" lvl="2" indent="-285750">
              <a:buFont typeface="Wingdings" charset="2"/>
              <a:buChar char="Ø"/>
              <a:defRPr/>
            </a:pPr>
            <a:r>
              <a:rPr lang="en-GB" dirty="0">
                <a:solidFill>
                  <a:srgbClr val="073D86"/>
                </a:solidFill>
                <a:latin typeface="Century Schoolbook" charset="0"/>
                <a:ea typeface="Century Schoolbook" charset="0"/>
                <a:cs typeface="Century Schoolbook" charset="0"/>
              </a:rPr>
              <a:t>Dyadic Work</a:t>
            </a:r>
          </a:p>
          <a:p>
            <a:pPr marL="1200150" lvl="2" indent="-285750">
              <a:buFont typeface="Wingdings" charset="2"/>
              <a:buChar char="Ø"/>
              <a:defRPr/>
            </a:pPr>
            <a:r>
              <a:rPr lang="en-GB" dirty="0">
                <a:solidFill>
                  <a:srgbClr val="073D86"/>
                </a:solidFill>
                <a:latin typeface="Century Schoolbook" charset="0"/>
                <a:ea typeface="Century Schoolbook" charset="0"/>
                <a:cs typeface="Century Schoolbook" charset="0"/>
              </a:rPr>
              <a:t>Chair Work</a:t>
            </a:r>
          </a:p>
          <a:p>
            <a:pPr marL="1200150" lvl="2" indent="-285750">
              <a:buFont typeface="Wingdings" charset="2"/>
              <a:buChar char="Ø"/>
              <a:defRPr/>
            </a:pPr>
            <a:r>
              <a:rPr lang="en-GB" dirty="0">
                <a:solidFill>
                  <a:srgbClr val="073D86"/>
                </a:solidFill>
                <a:latin typeface="Century Schoolbook" charset="0"/>
                <a:ea typeface="Century Schoolbook" charset="0"/>
                <a:cs typeface="Century Schoolbook" charset="0"/>
              </a:rPr>
              <a:t>Compassionate Flexibility Training</a:t>
            </a:r>
          </a:p>
          <a:p>
            <a:pPr marL="1200150" lvl="2" indent="-285750">
              <a:buFont typeface="Wingdings" charset="2"/>
              <a:buChar char="Ø"/>
              <a:defRPr/>
            </a:pPr>
            <a:endParaRPr lang="en-GB" dirty="0">
              <a:solidFill>
                <a:srgbClr val="073D86"/>
              </a:solidFill>
              <a:latin typeface="Century Schoolbook" charset="0"/>
              <a:ea typeface="Century Schoolbook" charset="0"/>
              <a:cs typeface="Century Schoolbook" charset="0"/>
            </a:endParaRPr>
          </a:p>
          <a:p>
            <a:pPr>
              <a:defRPr/>
            </a:pPr>
            <a:endParaRPr lang="en-GB" dirty="0">
              <a:solidFill>
                <a:srgbClr val="073D86"/>
              </a:solidFill>
              <a:latin typeface="Century Schoolbook" charset="0"/>
              <a:ea typeface="Century Schoolbook" charset="0"/>
              <a:cs typeface="Century Schoolbook" charset="0"/>
            </a:endParaRPr>
          </a:p>
          <a:p>
            <a:pPr marL="457200" indent="-457200">
              <a:buFont typeface="Wingdings" panose="05000000000000000000" pitchFamily="2" charset="2"/>
              <a:buChar char="Ø"/>
              <a:defRPr/>
            </a:pPr>
            <a:endParaRPr lang="en-GB" dirty="0">
              <a:solidFill>
                <a:srgbClr val="073D86"/>
              </a:solidFill>
              <a:latin typeface="Century Schoolbook" charset="0"/>
              <a:ea typeface="Century Schoolbook" charset="0"/>
              <a:cs typeface="Century Schoolbook" charset="0"/>
            </a:endParaRPr>
          </a:p>
        </p:txBody>
      </p:sp>
      <p:sp>
        <p:nvSpPr>
          <p:cNvPr id="7" name="Shape 139"/>
          <p:cNvSpPr/>
          <p:nvPr/>
        </p:nvSpPr>
        <p:spPr>
          <a:xfrm>
            <a:off x="671286" y="469900"/>
            <a:ext cx="6923314" cy="1118779"/>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normAutofit/>
          </a:bodyPr>
          <a:lstStyle/>
          <a:p>
            <a:pPr algn="ctr">
              <a:defRPr sz="6200" i="0">
                <a:solidFill>
                  <a:srgbClr val="43423F"/>
                </a:solidFill>
                <a:effectLst>
                  <a:outerShdw blurRad="12700" dist="12700" dir="16200000" rotWithShape="0">
                    <a:srgbClr val="000000">
                      <a:alpha val="50000"/>
                    </a:srgbClr>
                  </a:outerShdw>
                </a:effectLst>
                <a:latin typeface="Hoefler Text"/>
                <a:ea typeface="Hoefler Text"/>
                <a:cs typeface="Hoefler Text"/>
                <a:sym typeface="Hoefler Text"/>
              </a:defRPr>
            </a:pPr>
            <a:r>
              <a:rPr sz="3269" dirty="0">
                <a:solidFill>
                  <a:srgbClr val="073D86"/>
                </a:solidFill>
                <a:effectLst>
                  <a:outerShdw blurRad="12700" dist="12700" dir="16200000" rotWithShape="0">
                    <a:srgbClr val="000000">
                      <a:alpha val="50000"/>
                    </a:srgbClr>
                  </a:outerShdw>
                </a:effectLst>
                <a:latin typeface="Century Schoolbook" charset="0"/>
                <a:ea typeface="Century Schoolbook" charset="0"/>
                <a:cs typeface="Century Schoolbook" charset="0"/>
                <a:sym typeface="Hoefler Text"/>
              </a:rPr>
              <a:t>Compassion Focused Therapy</a:t>
            </a:r>
            <a:endParaRPr sz="949" dirty="0">
              <a:solidFill>
                <a:srgbClr val="073D86"/>
              </a:solidFill>
              <a:effectLst>
                <a:outerShdw blurRad="12700" dist="12700" dir="16200000" rotWithShape="0">
                  <a:srgbClr val="000000">
                    <a:alpha val="50000"/>
                  </a:srgbClr>
                </a:outerShdw>
              </a:effectLst>
              <a:latin typeface="Century Schoolbook" charset="0"/>
              <a:ea typeface="Century Schoolbook" charset="0"/>
              <a:cs typeface="Century Schoolbook" charset="0"/>
              <a:sym typeface="Hoefler Text"/>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46700" y="1487587"/>
            <a:ext cx="3187699" cy="4781549"/>
          </a:xfrm>
          <a:prstGeom prst="rect">
            <a:avLst/>
          </a:prstGeom>
        </p:spPr>
      </p:pic>
    </p:spTree>
    <p:extLst>
      <p:ext uri="{BB962C8B-B14F-4D97-AF65-F5344CB8AC3E}">
        <p14:creationId xmlns:p14="http://schemas.microsoft.com/office/powerpoint/2010/main" val="142160208"/>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B79696-667D-A345-878B-1B594CF0F21D}"/>
              </a:ext>
            </a:extLst>
          </p:cNvPr>
          <p:cNvSpPr txBox="1"/>
          <p:nvPr/>
        </p:nvSpPr>
        <p:spPr>
          <a:xfrm>
            <a:off x="1001379" y="2248429"/>
            <a:ext cx="3235181" cy="3416320"/>
          </a:xfrm>
          <a:prstGeom prst="rect">
            <a:avLst/>
          </a:prstGeom>
          <a:noFill/>
        </p:spPr>
        <p:txBody>
          <a:bodyPr wrap="none" rtlCol="0">
            <a:spAutoFit/>
          </a:bodyPr>
          <a:lstStyle/>
          <a:p>
            <a:pPr>
              <a:defRPr/>
            </a:pPr>
            <a:r>
              <a:rPr lang="en-GB" dirty="0">
                <a:solidFill>
                  <a:srgbClr val="073D86"/>
                </a:solidFill>
                <a:latin typeface="Century Schoolbook" charset="0"/>
                <a:ea typeface="Century Schoolbook" charset="0"/>
                <a:cs typeface="Century Schoolbook" charset="0"/>
              </a:rPr>
              <a:t>Core Therapeutic Processes:</a:t>
            </a:r>
          </a:p>
          <a:p>
            <a:pPr>
              <a:defRPr/>
            </a:pPr>
            <a:endParaRPr lang="en-GB" dirty="0">
              <a:solidFill>
                <a:srgbClr val="073D86"/>
              </a:solidFill>
              <a:latin typeface="Century Schoolbook" charset="0"/>
              <a:ea typeface="Century Schoolbook" charset="0"/>
              <a:cs typeface="Century Schoolbook" charset="0"/>
            </a:endParaRPr>
          </a:p>
          <a:p>
            <a:pPr marL="457200" indent="-457200">
              <a:buFont typeface="Wingdings" panose="05000000000000000000" pitchFamily="2" charset="2"/>
              <a:buChar char="Ø"/>
              <a:defRPr/>
            </a:pPr>
            <a:r>
              <a:rPr lang="en-GB" dirty="0">
                <a:solidFill>
                  <a:srgbClr val="073D86"/>
                </a:solidFill>
                <a:latin typeface="Century Schoolbook" charset="0"/>
                <a:ea typeface="Century Schoolbook" charset="0"/>
                <a:cs typeface="Century Schoolbook" charset="0"/>
              </a:rPr>
              <a:t>Differentiation</a:t>
            </a:r>
          </a:p>
          <a:p>
            <a:pPr marL="457200" indent="-457200">
              <a:buFont typeface="Wingdings" panose="05000000000000000000" pitchFamily="2" charset="2"/>
              <a:buChar char="Ø"/>
              <a:defRPr/>
            </a:pPr>
            <a:endParaRPr lang="en-GB" dirty="0">
              <a:solidFill>
                <a:srgbClr val="073D86"/>
              </a:solidFill>
              <a:latin typeface="Century Schoolbook" charset="0"/>
              <a:ea typeface="Century Schoolbook" charset="0"/>
              <a:cs typeface="Century Schoolbook" charset="0"/>
            </a:endParaRPr>
          </a:p>
          <a:p>
            <a:pPr marL="457200" indent="-457200">
              <a:buFont typeface="Wingdings" panose="05000000000000000000" pitchFamily="2" charset="2"/>
              <a:buChar char="Ø"/>
              <a:defRPr/>
            </a:pPr>
            <a:r>
              <a:rPr lang="en-GB" dirty="0">
                <a:solidFill>
                  <a:srgbClr val="073D86"/>
                </a:solidFill>
                <a:latin typeface="Century Schoolbook" charset="0"/>
                <a:ea typeface="Century Schoolbook" charset="0"/>
                <a:cs typeface="Century Schoolbook" charset="0"/>
              </a:rPr>
              <a:t>Feeling Safeness</a:t>
            </a:r>
          </a:p>
          <a:p>
            <a:pPr>
              <a:defRPr/>
            </a:pPr>
            <a:endParaRPr lang="en-GB" dirty="0">
              <a:solidFill>
                <a:srgbClr val="073D86"/>
              </a:solidFill>
              <a:latin typeface="Century Schoolbook" charset="0"/>
              <a:ea typeface="Century Schoolbook" charset="0"/>
              <a:cs typeface="Century Schoolbook" charset="0"/>
            </a:endParaRPr>
          </a:p>
          <a:p>
            <a:pPr marL="457200" indent="-457200">
              <a:buFont typeface="Wingdings" panose="05000000000000000000" pitchFamily="2" charset="2"/>
              <a:buChar char="Ø"/>
              <a:defRPr/>
            </a:pPr>
            <a:r>
              <a:rPr lang="en-GB" dirty="0">
                <a:solidFill>
                  <a:srgbClr val="073D86"/>
                </a:solidFill>
                <a:latin typeface="Century Schoolbook" charset="0"/>
                <a:ea typeface="Century Schoolbook" charset="0"/>
                <a:cs typeface="Century Schoolbook" charset="0"/>
              </a:rPr>
              <a:t>Psychological Flexibility</a:t>
            </a:r>
          </a:p>
          <a:p>
            <a:pPr marL="457200" indent="-457200">
              <a:buFont typeface="Wingdings" panose="05000000000000000000" pitchFamily="2" charset="2"/>
              <a:buChar char="Ø"/>
              <a:defRPr/>
            </a:pPr>
            <a:endParaRPr lang="en-GB" dirty="0">
              <a:solidFill>
                <a:srgbClr val="073D86"/>
              </a:solidFill>
              <a:latin typeface="Century Schoolbook" charset="0"/>
              <a:ea typeface="Century Schoolbook" charset="0"/>
              <a:cs typeface="Century Schoolbook" charset="0"/>
            </a:endParaRPr>
          </a:p>
          <a:p>
            <a:pPr marL="457200" indent="-457200">
              <a:buFont typeface="Wingdings" panose="05000000000000000000" pitchFamily="2" charset="2"/>
              <a:buChar char="Ø"/>
              <a:defRPr/>
            </a:pPr>
            <a:r>
              <a:rPr lang="en-GB" dirty="0">
                <a:solidFill>
                  <a:srgbClr val="073D86"/>
                </a:solidFill>
                <a:latin typeface="Century Schoolbook" charset="0"/>
                <a:ea typeface="Century Schoolbook" charset="0"/>
                <a:cs typeface="Century Schoolbook" charset="0"/>
              </a:rPr>
              <a:t>Integration</a:t>
            </a:r>
          </a:p>
          <a:p>
            <a:pPr marL="457200" indent="-457200">
              <a:buFont typeface="Wingdings" panose="05000000000000000000" pitchFamily="2" charset="2"/>
              <a:buChar char="Ø"/>
              <a:defRPr/>
            </a:pPr>
            <a:endParaRPr lang="en-GB" dirty="0">
              <a:solidFill>
                <a:srgbClr val="073D86"/>
              </a:solidFill>
              <a:latin typeface="Century Schoolbook" charset="0"/>
              <a:ea typeface="Century Schoolbook" charset="0"/>
              <a:cs typeface="Century Schoolbook" charset="0"/>
            </a:endParaRPr>
          </a:p>
          <a:p>
            <a:pPr marL="457200" indent="-457200">
              <a:buFont typeface="Wingdings" panose="05000000000000000000" pitchFamily="2" charset="2"/>
              <a:buChar char="Ø"/>
              <a:defRPr/>
            </a:pPr>
            <a:r>
              <a:rPr lang="en-GB" dirty="0">
                <a:solidFill>
                  <a:srgbClr val="073D86"/>
                </a:solidFill>
                <a:latin typeface="Century Schoolbook" charset="0"/>
                <a:ea typeface="Century Schoolbook" charset="0"/>
                <a:cs typeface="Century Schoolbook" charset="0"/>
              </a:rPr>
              <a:t>Transformation</a:t>
            </a:r>
          </a:p>
          <a:p>
            <a:endParaRPr lang="en-US" dirty="0">
              <a:solidFill>
                <a:srgbClr val="073D86"/>
              </a:solidFill>
              <a:latin typeface="Century Schoolbook" charset="0"/>
              <a:ea typeface="Century Schoolbook" charset="0"/>
              <a:cs typeface="Century Schoolbook" charset="0"/>
            </a:endParaRPr>
          </a:p>
        </p:txBody>
      </p:sp>
      <p:sp>
        <p:nvSpPr>
          <p:cNvPr id="7" name="Shape 139"/>
          <p:cNvSpPr/>
          <p:nvPr/>
        </p:nvSpPr>
        <p:spPr>
          <a:xfrm>
            <a:off x="671286" y="469900"/>
            <a:ext cx="6923314" cy="1118779"/>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normAutofit/>
          </a:bodyPr>
          <a:lstStyle/>
          <a:p>
            <a:pPr algn="ctr">
              <a:defRPr sz="6200" i="0">
                <a:solidFill>
                  <a:srgbClr val="43423F"/>
                </a:solidFill>
                <a:effectLst>
                  <a:outerShdw blurRad="12700" dist="12700" dir="16200000" rotWithShape="0">
                    <a:srgbClr val="000000">
                      <a:alpha val="50000"/>
                    </a:srgbClr>
                  </a:outerShdw>
                </a:effectLst>
                <a:latin typeface="Hoefler Text"/>
                <a:ea typeface="Hoefler Text"/>
                <a:cs typeface="Hoefler Text"/>
                <a:sym typeface="Hoefler Text"/>
              </a:defRPr>
            </a:pPr>
            <a:r>
              <a:rPr sz="3269" dirty="0">
                <a:solidFill>
                  <a:srgbClr val="073D86"/>
                </a:solidFill>
                <a:effectLst>
                  <a:outerShdw blurRad="12700" dist="12700" dir="16200000" rotWithShape="0">
                    <a:srgbClr val="000000">
                      <a:alpha val="50000"/>
                    </a:srgbClr>
                  </a:outerShdw>
                </a:effectLst>
                <a:latin typeface="Century Schoolbook" charset="0"/>
                <a:ea typeface="Century Schoolbook" charset="0"/>
                <a:cs typeface="Century Schoolbook" charset="0"/>
                <a:sym typeface="Hoefler Text"/>
              </a:rPr>
              <a:t>Compassion Focused Therapy</a:t>
            </a:r>
            <a:endParaRPr sz="949" dirty="0">
              <a:solidFill>
                <a:srgbClr val="073D86"/>
              </a:solidFill>
              <a:effectLst>
                <a:outerShdw blurRad="12700" dist="12700" dir="16200000" rotWithShape="0">
                  <a:srgbClr val="000000">
                    <a:alpha val="50000"/>
                  </a:srgbClr>
                </a:outerShdw>
              </a:effectLst>
              <a:latin typeface="Century Schoolbook" charset="0"/>
              <a:ea typeface="Century Schoolbook" charset="0"/>
              <a:cs typeface="Century Schoolbook" charset="0"/>
              <a:sym typeface="Hoefler Text"/>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14900" y="1473740"/>
            <a:ext cx="3187699" cy="4781549"/>
          </a:xfrm>
          <a:prstGeom prst="rect">
            <a:avLst/>
          </a:prstGeom>
        </p:spPr>
      </p:pic>
    </p:spTree>
    <p:extLst>
      <p:ext uri="{BB962C8B-B14F-4D97-AF65-F5344CB8AC3E}">
        <p14:creationId xmlns:p14="http://schemas.microsoft.com/office/powerpoint/2010/main" val="692117759"/>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1" y="857250"/>
            <a:ext cx="8610371" cy="2065452"/>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11" name="Picture 10">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2" name="Title 1">
            <a:extLst>
              <a:ext uri="{FF2B5EF4-FFF2-40B4-BE49-F238E27FC236}">
                <a16:creationId xmlns:a16="http://schemas.microsoft.com/office/drawing/2014/main" id="{A2DD8A4A-1085-0943-B1BB-DEB4E0BEBBB5}"/>
              </a:ext>
            </a:extLst>
          </p:cNvPr>
          <p:cNvSpPr>
            <a:spLocks noGrp="1"/>
          </p:cNvSpPr>
          <p:nvPr>
            <p:ph type="title"/>
          </p:nvPr>
        </p:nvSpPr>
        <p:spPr>
          <a:xfrm>
            <a:off x="884420" y="1477261"/>
            <a:ext cx="7375161" cy="994172"/>
          </a:xfrm>
        </p:spPr>
        <p:txBody>
          <a:bodyPr>
            <a:normAutofit/>
          </a:bodyPr>
          <a:lstStyle/>
          <a:p>
            <a:pPr algn="ctr"/>
            <a:r>
              <a:rPr lang="en-US" sz="3000" b="1" dirty="0">
                <a:solidFill>
                  <a:srgbClr val="FFFFFF"/>
                </a:solidFill>
              </a:rPr>
              <a:t>Session 1 Overview</a:t>
            </a:r>
          </a:p>
        </p:txBody>
      </p:sp>
      <p:graphicFrame>
        <p:nvGraphicFramePr>
          <p:cNvPr id="4" name="Content Placeholder 3">
            <a:extLst>
              <a:ext uri="{FF2B5EF4-FFF2-40B4-BE49-F238E27FC236}">
                <a16:creationId xmlns:a16="http://schemas.microsoft.com/office/drawing/2014/main" id="{A09C554B-C831-2849-801F-23FA3659EB00}"/>
              </a:ext>
            </a:extLst>
          </p:cNvPr>
          <p:cNvGraphicFramePr>
            <a:graphicFrameLocks noGrp="1"/>
          </p:cNvGraphicFramePr>
          <p:nvPr>
            <p:ph idx="1"/>
          </p:nvPr>
        </p:nvGraphicFramePr>
        <p:xfrm>
          <a:off x="777125" y="2871798"/>
          <a:ext cx="7589522" cy="3273618"/>
        </p:xfrm>
        <a:graphic>
          <a:graphicData uri="http://schemas.openxmlformats.org/drawingml/2006/table">
            <a:tbl>
              <a:tblPr firstRow="1" bandRow="1">
                <a:noFill/>
              </a:tblPr>
              <a:tblGrid>
                <a:gridCol w="1571193">
                  <a:extLst>
                    <a:ext uri="{9D8B030D-6E8A-4147-A177-3AD203B41FA5}">
                      <a16:colId xmlns:a16="http://schemas.microsoft.com/office/drawing/2014/main" val="71714544"/>
                    </a:ext>
                  </a:extLst>
                </a:gridCol>
                <a:gridCol w="2230793">
                  <a:extLst>
                    <a:ext uri="{9D8B030D-6E8A-4147-A177-3AD203B41FA5}">
                      <a16:colId xmlns:a16="http://schemas.microsoft.com/office/drawing/2014/main" val="2798841379"/>
                    </a:ext>
                  </a:extLst>
                </a:gridCol>
                <a:gridCol w="2032430">
                  <a:extLst>
                    <a:ext uri="{9D8B030D-6E8A-4147-A177-3AD203B41FA5}">
                      <a16:colId xmlns:a16="http://schemas.microsoft.com/office/drawing/2014/main" val="3144953410"/>
                    </a:ext>
                  </a:extLst>
                </a:gridCol>
                <a:gridCol w="1755106">
                  <a:extLst>
                    <a:ext uri="{9D8B030D-6E8A-4147-A177-3AD203B41FA5}">
                      <a16:colId xmlns:a16="http://schemas.microsoft.com/office/drawing/2014/main" val="3815484997"/>
                    </a:ext>
                  </a:extLst>
                </a:gridCol>
              </a:tblGrid>
              <a:tr h="383201">
                <a:tc>
                  <a:txBody>
                    <a:bodyPr/>
                    <a:lstStyle/>
                    <a:p>
                      <a:r>
                        <a:rPr lang="en-US" sz="1700" b="1">
                          <a:solidFill>
                            <a:schemeClr val="tx1">
                              <a:lumMod val="75000"/>
                              <a:lumOff val="25000"/>
                            </a:schemeClr>
                          </a:solidFill>
                          <a:effectLst/>
                          <a:latin typeface="+mn-lt"/>
                          <a:cs typeface="Futura" panose="020B0602020204020303" pitchFamily="34" charset="-79"/>
                        </a:rPr>
                        <a:t>Session</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700" b="1">
                          <a:solidFill>
                            <a:schemeClr val="tx1">
                              <a:lumMod val="75000"/>
                              <a:lumOff val="25000"/>
                            </a:schemeClr>
                          </a:solidFill>
                          <a:effectLst/>
                          <a:latin typeface="+mn-lt"/>
                          <a:cs typeface="Futura" panose="020B0602020204020303" pitchFamily="34" charset="-79"/>
                        </a:rPr>
                        <a:t>Learning Objectives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700" b="1">
                          <a:solidFill>
                            <a:schemeClr val="tx1">
                              <a:lumMod val="75000"/>
                              <a:lumOff val="25000"/>
                            </a:schemeClr>
                          </a:solidFill>
                          <a:effectLst/>
                          <a:latin typeface="+mn-lt"/>
                          <a:cs typeface="Futura" panose="020B0602020204020303" pitchFamily="34" charset="-79"/>
                        </a:rPr>
                        <a:t>Discussions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700" b="1">
                          <a:solidFill>
                            <a:schemeClr val="tx1">
                              <a:lumMod val="75000"/>
                              <a:lumOff val="25000"/>
                            </a:schemeClr>
                          </a:solidFill>
                          <a:effectLst/>
                          <a:latin typeface="+mn-lt"/>
                          <a:cs typeface="Futura" panose="020B0602020204020303" pitchFamily="34" charset="-79"/>
                        </a:rPr>
                        <a:t>Exercises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3306571146"/>
                  </a:ext>
                </a:extLst>
              </a:tr>
              <a:tr h="2296058">
                <a:tc>
                  <a:txBody>
                    <a:bodyPr/>
                    <a:lstStyle/>
                    <a:p>
                      <a:r>
                        <a:rPr lang="en-US" sz="1700">
                          <a:solidFill>
                            <a:srgbClr val="000000"/>
                          </a:solidFill>
                          <a:effectLst/>
                          <a:latin typeface="+mn-lt"/>
                          <a:cs typeface="Futura" panose="020B0602020204020303" pitchFamily="34" charset="-79"/>
                        </a:rPr>
                        <a:t>Introduction to Fierce Compassion </a:t>
                      </a:r>
                    </a:p>
                    <a:p>
                      <a:r>
                        <a:rPr lang="en-US" sz="1700">
                          <a:solidFill>
                            <a:srgbClr val="000000"/>
                          </a:solidFill>
                          <a:effectLst/>
                          <a:latin typeface="+mn-lt"/>
                          <a:cs typeface="Futura" panose="020B0602020204020303" pitchFamily="34" charset="-79"/>
                        </a:rPr>
                        <a:t>&amp;</a:t>
                      </a:r>
                    </a:p>
                    <a:p>
                      <a:r>
                        <a:rPr lang="en-US" sz="1700">
                          <a:solidFill>
                            <a:srgbClr val="000000"/>
                          </a:solidFill>
                          <a:effectLst/>
                          <a:latin typeface="+mn-lt"/>
                          <a:cs typeface="Futura" panose="020B0602020204020303" pitchFamily="34" charset="-79"/>
                        </a:rPr>
                        <a:t>Present Moment Sensitivity</a:t>
                      </a:r>
                      <a:endParaRPr lang="en-US" sz="1700">
                        <a:effectLst/>
                        <a:latin typeface="+mn-lt"/>
                      </a:endParaRPr>
                    </a:p>
                  </a:txBody>
                  <a:tcPr marL="16459" marR="16459" marT="16459" marB="1645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buFont typeface="Arial" panose="020B0604020202020204" pitchFamily="34" charset="0"/>
                        <a:buChar char="•"/>
                      </a:pPr>
                      <a:r>
                        <a:rPr lang="en-US" sz="1700" dirty="0">
                          <a:solidFill>
                            <a:srgbClr val="000000"/>
                          </a:solidFill>
                          <a:effectLst/>
                          <a:latin typeface="+mn-lt"/>
                          <a:cs typeface="Futura" panose="020B0602020204020303" pitchFamily="34" charset="-79"/>
                        </a:rPr>
                        <a:t>Compassionate Flexibility</a:t>
                      </a:r>
                      <a:endParaRPr lang="en-US" sz="1700" dirty="0">
                        <a:effectLst/>
                        <a:latin typeface="+mn-lt"/>
                      </a:endParaRPr>
                    </a:p>
                    <a:p>
                      <a:pPr>
                        <a:buFont typeface="Arial" panose="020B0604020202020204" pitchFamily="34" charset="0"/>
                        <a:buChar char="•"/>
                      </a:pPr>
                      <a:r>
                        <a:rPr lang="en-US" sz="1700" dirty="0">
                          <a:solidFill>
                            <a:srgbClr val="000000"/>
                          </a:solidFill>
                          <a:effectLst/>
                          <a:latin typeface="+mn-lt"/>
                          <a:cs typeface="Futura" panose="020B0602020204020303" pitchFamily="34" charset="-79"/>
                        </a:rPr>
                        <a:t>7-point model</a:t>
                      </a:r>
                      <a:endParaRPr lang="en-US" sz="1700" dirty="0">
                        <a:effectLst/>
                        <a:latin typeface="+mn-lt"/>
                      </a:endParaRPr>
                    </a:p>
                    <a:p>
                      <a:pPr>
                        <a:buFont typeface="Arial" panose="020B0604020202020204" pitchFamily="34" charset="0"/>
                        <a:buChar char="•"/>
                      </a:pPr>
                      <a:r>
                        <a:rPr lang="en-US" sz="1700" dirty="0">
                          <a:solidFill>
                            <a:srgbClr val="000000"/>
                          </a:solidFill>
                          <a:effectLst/>
                          <a:latin typeface="+mn-lt"/>
                          <a:cs typeface="Futura" panose="020B0602020204020303" pitchFamily="34" charset="-79"/>
                        </a:rPr>
                        <a:t>Mindfulness</a:t>
                      </a:r>
                      <a:endParaRPr lang="en-US" sz="1700" dirty="0">
                        <a:effectLst/>
                        <a:latin typeface="+mn-lt"/>
                      </a:endParaRPr>
                    </a:p>
                    <a:p>
                      <a:pPr>
                        <a:buFont typeface="Arial" panose="020B0604020202020204" pitchFamily="34" charset="0"/>
                        <a:buChar char="•"/>
                      </a:pPr>
                      <a:r>
                        <a:rPr lang="en-US" sz="1700" dirty="0">
                          <a:solidFill>
                            <a:srgbClr val="000000"/>
                          </a:solidFill>
                          <a:effectLst/>
                          <a:latin typeface="+mn-lt"/>
                          <a:cs typeface="Futura" panose="020B0602020204020303" pitchFamily="34" charset="-79"/>
                        </a:rPr>
                        <a:t>Mind Awareness</a:t>
                      </a:r>
                      <a:endParaRPr lang="en-US" sz="1700" dirty="0">
                        <a:effectLst/>
                        <a:latin typeface="+mn-lt"/>
                      </a:endParaRPr>
                    </a:p>
                  </a:txBody>
                  <a:tcPr marL="16459" marR="16459" marT="16459" marB="1645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700">
                          <a:solidFill>
                            <a:srgbClr val="000000"/>
                          </a:solidFill>
                          <a:effectLst/>
                          <a:latin typeface="+mn-lt"/>
                          <a:cs typeface="Futura" panose="020B0602020204020303" pitchFamily="34" charset="-79"/>
                        </a:rPr>
                        <a:t>1.1 Workability</a:t>
                      </a:r>
                      <a:endParaRPr lang="en-US" sz="1700">
                        <a:effectLst/>
                        <a:latin typeface="+mn-lt"/>
                      </a:endParaRPr>
                    </a:p>
                    <a:p>
                      <a:r>
                        <a:rPr lang="en-US" sz="1700">
                          <a:solidFill>
                            <a:srgbClr val="000000"/>
                          </a:solidFill>
                          <a:effectLst/>
                          <a:latin typeface="+mn-lt"/>
                          <a:cs typeface="Futura" panose="020B0602020204020303" pitchFamily="34" charset="-79"/>
                        </a:rPr>
                        <a:t>1.2 Fierce Compassion: 7 processes for compassionate flexibility </a:t>
                      </a:r>
                      <a:endParaRPr lang="en-US" sz="1700">
                        <a:effectLst/>
                        <a:latin typeface="+mn-lt"/>
                      </a:endParaRPr>
                    </a:p>
                    <a:p>
                      <a:r>
                        <a:rPr lang="en-US" sz="1700">
                          <a:solidFill>
                            <a:srgbClr val="000000"/>
                          </a:solidFill>
                          <a:effectLst/>
                          <a:latin typeface="+mn-lt"/>
                          <a:cs typeface="Futura" panose="020B0602020204020303" pitchFamily="34" charset="-79"/>
                        </a:rPr>
                        <a:t>1.3 Nature of the mind: Compassionately contacting the present moment</a:t>
                      </a:r>
                      <a:endParaRPr lang="en-US" sz="1700">
                        <a:effectLst/>
                        <a:latin typeface="+mn-lt"/>
                      </a:endParaRPr>
                    </a:p>
                  </a:txBody>
                  <a:tcPr marL="16459" marR="16459" marT="16459" marB="1645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700" dirty="0">
                          <a:solidFill>
                            <a:srgbClr val="000000"/>
                          </a:solidFill>
                          <a:effectLst/>
                          <a:latin typeface="+mn-lt"/>
                          <a:cs typeface="Futura" panose="020B0602020204020303" pitchFamily="34" charset="-79"/>
                        </a:rPr>
                        <a:t>1.1 Invisible Beginning: Mindful Breathing</a:t>
                      </a:r>
                      <a:endParaRPr lang="en-US" sz="1700" dirty="0">
                        <a:effectLst/>
                        <a:latin typeface="+mn-lt"/>
                      </a:endParaRPr>
                    </a:p>
                    <a:p>
                      <a:r>
                        <a:rPr lang="en-US" sz="1700" dirty="0">
                          <a:solidFill>
                            <a:srgbClr val="000000"/>
                          </a:solidFill>
                          <a:effectLst/>
                          <a:latin typeface="+mn-lt"/>
                          <a:cs typeface="Futura" panose="020B0602020204020303" pitchFamily="34" charset="-79"/>
                        </a:rPr>
                        <a:t>1.2 Soothing Rhythm Breathing</a:t>
                      </a:r>
                      <a:endParaRPr lang="en-US" sz="1700" dirty="0">
                        <a:effectLst/>
                        <a:latin typeface="+mn-lt"/>
                      </a:endParaRPr>
                    </a:p>
                    <a:p>
                      <a:r>
                        <a:rPr lang="en-US" sz="1700" dirty="0">
                          <a:solidFill>
                            <a:srgbClr val="000000"/>
                          </a:solidFill>
                          <a:effectLst/>
                          <a:latin typeface="+mn-lt"/>
                          <a:cs typeface="Futura" panose="020B0602020204020303" pitchFamily="34" charset="-79"/>
                        </a:rPr>
                        <a:t>1.3 Ocean of Being</a:t>
                      </a:r>
                      <a:endParaRPr lang="en-US" sz="1700" dirty="0">
                        <a:effectLst/>
                        <a:latin typeface="+mn-lt"/>
                      </a:endParaRPr>
                    </a:p>
                  </a:txBody>
                  <a:tcPr marL="16459" marR="16459" marT="16459" marB="16459">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105805983"/>
                  </a:ext>
                </a:extLst>
              </a:tr>
            </a:tbl>
          </a:graphicData>
        </a:graphic>
      </p:graphicFrame>
    </p:spTree>
    <p:extLst>
      <p:ext uri="{BB962C8B-B14F-4D97-AF65-F5344CB8AC3E}">
        <p14:creationId xmlns:p14="http://schemas.microsoft.com/office/powerpoint/2010/main" val="15799729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1" y="857250"/>
            <a:ext cx="8610371" cy="2065452"/>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11" name="Picture 10">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2" name="Title 1">
            <a:extLst>
              <a:ext uri="{FF2B5EF4-FFF2-40B4-BE49-F238E27FC236}">
                <a16:creationId xmlns:a16="http://schemas.microsoft.com/office/drawing/2014/main" id="{A2DD8A4A-1085-0943-B1BB-DEB4E0BEBBB5}"/>
              </a:ext>
            </a:extLst>
          </p:cNvPr>
          <p:cNvSpPr>
            <a:spLocks noGrp="1"/>
          </p:cNvSpPr>
          <p:nvPr>
            <p:ph type="title"/>
          </p:nvPr>
        </p:nvSpPr>
        <p:spPr>
          <a:xfrm>
            <a:off x="884420" y="1477261"/>
            <a:ext cx="7375161" cy="994172"/>
          </a:xfrm>
        </p:spPr>
        <p:txBody>
          <a:bodyPr>
            <a:normAutofit/>
          </a:bodyPr>
          <a:lstStyle/>
          <a:p>
            <a:pPr algn="ctr"/>
            <a:r>
              <a:rPr lang="en-US" sz="3000" b="1">
                <a:solidFill>
                  <a:srgbClr val="FFFFFF"/>
                </a:solidFill>
              </a:rPr>
              <a:t>Session 2 Overview</a:t>
            </a:r>
          </a:p>
        </p:txBody>
      </p:sp>
      <p:graphicFrame>
        <p:nvGraphicFramePr>
          <p:cNvPr id="4" name="Content Placeholder 3">
            <a:extLst>
              <a:ext uri="{FF2B5EF4-FFF2-40B4-BE49-F238E27FC236}">
                <a16:creationId xmlns:a16="http://schemas.microsoft.com/office/drawing/2014/main" id="{A09C554B-C831-2849-801F-23FA3659EB00}"/>
              </a:ext>
            </a:extLst>
          </p:cNvPr>
          <p:cNvGraphicFramePr>
            <a:graphicFrameLocks noGrp="1"/>
          </p:cNvGraphicFramePr>
          <p:nvPr>
            <p:ph idx="1"/>
          </p:nvPr>
        </p:nvGraphicFramePr>
        <p:xfrm>
          <a:off x="777125" y="2871798"/>
          <a:ext cx="7589522" cy="3631520"/>
        </p:xfrm>
        <a:graphic>
          <a:graphicData uri="http://schemas.openxmlformats.org/drawingml/2006/table">
            <a:tbl>
              <a:tblPr firstRow="1" bandRow="1">
                <a:noFill/>
              </a:tblPr>
              <a:tblGrid>
                <a:gridCol w="1571193">
                  <a:extLst>
                    <a:ext uri="{9D8B030D-6E8A-4147-A177-3AD203B41FA5}">
                      <a16:colId xmlns:a16="http://schemas.microsoft.com/office/drawing/2014/main" val="71714544"/>
                    </a:ext>
                  </a:extLst>
                </a:gridCol>
                <a:gridCol w="2230793">
                  <a:extLst>
                    <a:ext uri="{9D8B030D-6E8A-4147-A177-3AD203B41FA5}">
                      <a16:colId xmlns:a16="http://schemas.microsoft.com/office/drawing/2014/main" val="2798841379"/>
                    </a:ext>
                  </a:extLst>
                </a:gridCol>
                <a:gridCol w="1893768">
                  <a:extLst>
                    <a:ext uri="{9D8B030D-6E8A-4147-A177-3AD203B41FA5}">
                      <a16:colId xmlns:a16="http://schemas.microsoft.com/office/drawing/2014/main" val="3144953410"/>
                    </a:ext>
                  </a:extLst>
                </a:gridCol>
                <a:gridCol w="1893768">
                  <a:extLst>
                    <a:ext uri="{9D8B030D-6E8A-4147-A177-3AD203B41FA5}">
                      <a16:colId xmlns:a16="http://schemas.microsoft.com/office/drawing/2014/main" val="3815484997"/>
                    </a:ext>
                  </a:extLst>
                </a:gridCol>
              </a:tblGrid>
              <a:tr h="383201">
                <a:tc>
                  <a:txBody>
                    <a:bodyPr/>
                    <a:lstStyle/>
                    <a:p>
                      <a:r>
                        <a:rPr lang="en-US" sz="1700" b="1">
                          <a:solidFill>
                            <a:schemeClr val="tx1">
                              <a:lumMod val="75000"/>
                              <a:lumOff val="25000"/>
                            </a:schemeClr>
                          </a:solidFill>
                          <a:effectLst/>
                          <a:latin typeface="+mn-lt"/>
                          <a:cs typeface="Futura" panose="020B0602020204020303" pitchFamily="34" charset="-79"/>
                        </a:rPr>
                        <a:t>Session</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r>
                        <a:rPr lang="en-US" sz="1700" b="1">
                          <a:solidFill>
                            <a:schemeClr val="tx1">
                              <a:lumMod val="75000"/>
                              <a:lumOff val="25000"/>
                            </a:schemeClr>
                          </a:solidFill>
                          <a:effectLst/>
                          <a:latin typeface="+mn-lt"/>
                          <a:cs typeface="Futura" panose="020B0602020204020303" pitchFamily="34" charset="-79"/>
                        </a:rPr>
                        <a:t>Learning Objectives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r>
                        <a:rPr lang="en-US" sz="1700" b="1">
                          <a:solidFill>
                            <a:schemeClr val="tx1">
                              <a:lumMod val="75000"/>
                              <a:lumOff val="25000"/>
                            </a:schemeClr>
                          </a:solidFill>
                          <a:effectLst/>
                          <a:latin typeface="+mn-lt"/>
                          <a:cs typeface="Futura" panose="020B0602020204020303" pitchFamily="34" charset="-79"/>
                        </a:rPr>
                        <a:t>Discussions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r>
                        <a:rPr lang="en-US" sz="1700" b="1">
                          <a:solidFill>
                            <a:schemeClr val="tx1">
                              <a:lumMod val="75000"/>
                              <a:lumOff val="25000"/>
                            </a:schemeClr>
                          </a:solidFill>
                          <a:effectLst/>
                          <a:latin typeface="+mn-lt"/>
                          <a:cs typeface="Futura" panose="020B0602020204020303" pitchFamily="34" charset="-79"/>
                        </a:rPr>
                        <a:t>Exercises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3306571146"/>
                  </a:ext>
                </a:extLst>
              </a:tr>
              <a:tr h="2646341">
                <a:tc>
                  <a:txBody>
                    <a:bodyPr/>
                    <a:lstStyle/>
                    <a:p>
                      <a:r>
                        <a:rPr lang="en-US" sz="1700" dirty="0">
                          <a:solidFill>
                            <a:schemeClr val="tx1">
                              <a:lumMod val="75000"/>
                              <a:lumOff val="25000"/>
                            </a:schemeClr>
                          </a:solidFill>
                          <a:effectLst/>
                          <a:latin typeface="+mn-lt"/>
                          <a:cs typeface="Futura" panose="020B0602020204020303" pitchFamily="34" charset="-79"/>
                        </a:rPr>
                        <a:t>Care for Well-Being</a:t>
                      </a:r>
                      <a:endParaRPr lang="en-US" sz="1700" dirty="0">
                        <a:solidFill>
                          <a:schemeClr val="tx1">
                            <a:lumMod val="75000"/>
                            <a:lumOff val="25000"/>
                          </a:schemeClr>
                        </a:solidFill>
                        <a:effectLst/>
                        <a:latin typeface="+mn-lt"/>
                      </a:endParaRPr>
                    </a:p>
                  </a:txBody>
                  <a:tcPr marL="131741" marR="9932" marT="65870" marB="65870">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buFont typeface="Arial" panose="020B0604020202020204" pitchFamily="34" charset="0"/>
                        <a:buChar char="•"/>
                      </a:pPr>
                      <a:r>
                        <a:rPr lang="en-US" sz="1700" dirty="0">
                          <a:solidFill>
                            <a:schemeClr val="tx1">
                              <a:lumMod val="75000"/>
                              <a:lumOff val="25000"/>
                            </a:schemeClr>
                          </a:solidFill>
                          <a:effectLst/>
                          <a:latin typeface="+mn-lt"/>
                          <a:cs typeface="Futura" panose="020B0602020204020303" pitchFamily="34" charset="-79"/>
                        </a:rPr>
                        <a:t>Values and valuing</a:t>
                      </a:r>
                      <a:endParaRPr lang="en-US" sz="1700" dirty="0">
                        <a:solidFill>
                          <a:schemeClr val="tx1">
                            <a:lumMod val="75000"/>
                            <a:lumOff val="25000"/>
                          </a:schemeClr>
                        </a:solidFill>
                        <a:effectLst/>
                        <a:latin typeface="+mn-lt"/>
                      </a:endParaRPr>
                    </a:p>
                    <a:p>
                      <a:pPr>
                        <a:buFont typeface="Arial" panose="020B0604020202020204" pitchFamily="34" charset="0"/>
                        <a:buChar char="•"/>
                      </a:pPr>
                      <a:r>
                        <a:rPr lang="en-US" sz="1700" dirty="0">
                          <a:solidFill>
                            <a:schemeClr val="tx1">
                              <a:lumMod val="75000"/>
                              <a:lumOff val="25000"/>
                            </a:schemeClr>
                          </a:solidFill>
                          <a:effectLst/>
                          <a:latin typeface="+mn-lt"/>
                          <a:cs typeface="Futura" panose="020B0602020204020303" pitchFamily="34" charset="-79"/>
                        </a:rPr>
                        <a:t>Motives and emotions</a:t>
                      </a:r>
                      <a:endParaRPr lang="en-US" sz="1700" dirty="0">
                        <a:solidFill>
                          <a:schemeClr val="tx1">
                            <a:lumMod val="75000"/>
                            <a:lumOff val="25000"/>
                          </a:schemeClr>
                        </a:solidFill>
                        <a:effectLst/>
                        <a:latin typeface="+mn-lt"/>
                      </a:endParaRPr>
                    </a:p>
                    <a:p>
                      <a:pPr>
                        <a:buFont typeface="Arial" panose="020B0604020202020204" pitchFamily="34" charset="0"/>
                        <a:buChar char="•"/>
                      </a:pPr>
                      <a:r>
                        <a:rPr lang="en-US" sz="1700" dirty="0">
                          <a:solidFill>
                            <a:schemeClr val="tx1">
                              <a:lumMod val="75000"/>
                              <a:lumOff val="25000"/>
                            </a:schemeClr>
                          </a:solidFill>
                          <a:effectLst/>
                          <a:latin typeface="+mn-lt"/>
                          <a:cs typeface="Futura" panose="020B0602020204020303" pitchFamily="34" charset="-79"/>
                        </a:rPr>
                        <a:t>Loving-kindness</a:t>
                      </a:r>
                      <a:endParaRPr lang="en-US" sz="1700" dirty="0">
                        <a:solidFill>
                          <a:schemeClr val="tx1">
                            <a:lumMod val="75000"/>
                            <a:lumOff val="25000"/>
                          </a:schemeClr>
                        </a:solidFill>
                        <a:effectLst/>
                        <a:latin typeface="+mn-lt"/>
                      </a:endParaRPr>
                    </a:p>
                  </a:txBody>
                  <a:tcPr marL="131741" marR="9932" marT="65870" marB="65870">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700">
                          <a:solidFill>
                            <a:schemeClr val="tx1">
                              <a:lumMod val="75000"/>
                              <a:lumOff val="25000"/>
                            </a:schemeClr>
                          </a:solidFill>
                          <a:effectLst/>
                          <a:latin typeface="+mn-lt"/>
                          <a:cs typeface="Futura" panose="020B0602020204020303" pitchFamily="34" charset="-79"/>
                        </a:rPr>
                        <a:t>2.1 Motivational Systems and </a:t>
                      </a:r>
                      <a:r>
                        <a:rPr lang="en-US" sz="1700" i="1">
                          <a:solidFill>
                            <a:schemeClr val="tx1">
                              <a:lumMod val="75000"/>
                              <a:lumOff val="25000"/>
                            </a:schemeClr>
                          </a:solidFill>
                          <a:effectLst/>
                          <a:latin typeface="+mn-lt"/>
                          <a:cs typeface="Futura" panose="020B0602020204020303" pitchFamily="34" charset="-79"/>
                        </a:rPr>
                        <a:t>Three Circle</a:t>
                      </a:r>
                      <a:r>
                        <a:rPr lang="en-US" sz="1700">
                          <a:solidFill>
                            <a:schemeClr val="tx1">
                              <a:lumMod val="75000"/>
                              <a:lumOff val="25000"/>
                            </a:schemeClr>
                          </a:solidFill>
                          <a:effectLst/>
                          <a:latin typeface="+mn-lt"/>
                          <a:cs typeface="Futura" panose="020B0602020204020303" pitchFamily="34" charset="-79"/>
                        </a:rPr>
                        <a:t> Model</a:t>
                      </a:r>
                      <a:endParaRPr lang="en-US" sz="1700">
                        <a:solidFill>
                          <a:schemeClr val="tx1">
                            <a:lumMod val="75000"/>
                            <a:lumOff val="25000"/>
                          </a:schemeClr>
                        </a:solidFill>
                        <a:effectLst/>
                        <a:latin typeface="+mn-lt"/>
                      </a:endParaRPr>
                    </a:p>
                    <a:p>
                      <a:r>
                        <a:rPr lang="en-US" sz="1700">
                          <a:solidFill>
                            <a:schemeClr val="tx1">
                              <a:lumMod val="75000"/>
                              <a:lumOff val="25000"/>
                            </a:schemeClr>
                          </a:solidFill>
                          <a:effectLst/>
                          <a:latin typeface="+mn-lt"/>
                          <a:cs typeface="Futura" panose="020B0602020204020303" pitchFamily="34" charset="-79"/>
                        </a:rPr>
                        <a:t>2.2 Motive to Care and Compassionate Values</a:t>
                      </a:r>
                      <a:endParaRPr lang="en-US" sz="1700">
                        <a:solidFill>
                          <a:schemeClr val="tx1">
                            <a:lumMod val="75000"/>
                            <a:lumOff val="25000"/>
                          </a:schemeClr>
                        </a:solidFill>
                        <a:effectLst/>
                        <a:latin typeface="+mn-lt"/>
                      </a:endParaRPr>
                    </a:p>
                    <a:p>
                      <a:r>
                        <a:rPr lang="en-US" sz="1700">
                          <a:solidFill>
                            <a:schemeClr val="tx1">
                              <a:lumMod val="75000"/>
                              <a:lumOff val="25000"/>
                            </a:schemeClr>
                          </a:solidFill>
                          <a:effectLst/>
                          <a:latin typeface="+mn-lt"/>
                          <a:cs typeface="Futura" panose="020B0602020204020303" pitchFamily="34" charset="-79"/>
                        </a:rPr>
                        <a:t>2.3 Setting personal aims and motivations</a:t>
                      </a:r>
                      <a:endParaRPr lang="en-US" sz="1700">
                        <a:solidFill>
                          <a:schemeClr val="tx1">
                            <a:lumMod val="75000"/>
                            <a:lumOff val="25000"/>
                          </a:schemeClr>
                        </a:solidFill>
                        <a:effectLst/>
                        <a:latin typeface="+mn-lt"/>
                      </a:endParaRPr>
                    </a:p>
                  </a:txBody>
                  <a:tcPr marL="131741" marR="9932" marT="65870" marB="65870">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700" dirty="0">
                          <a:solidFill>
                            <a:schemeClr val="tx1">
                              <a:lumMod val="75000"/>
                              <a:lumOff val="25000"/>
                            </a:schemeClr>
                          </a:solidFill>
                          <a:effectLst/>
                          <a:latin typeface="+mn-lt"/>
                          <a:cs typeface="Futura" panose="020B0602020204020303" pitchFamily="34" charset="-79"/>
                        </a:rPr>
                        <a:t>2.1 Sitting inside significant questions</a:t>
                      </a:r>
                      <a:endParaRPr lang="en-US" sz="1700" dirty="0">
                        <a:solidFill>
                          <a:schemeClr val="tx1">
                            <a:lumMod val="75000"/>
                            <a:lumOff val="25000"/>
                          </a:schemeClr>
                        </a:solidFill>
                        <a:effectLst/>
                        <a:latin typeface="+mn-lt"/>
                      </a:endParaRPr>
                    </a:p>
                    <a:p>
                      <a:r>
                        <a:rPr lang="en-US" sz="1700" dirty="0">
                          <a:solidFill>
                            <a:schemeClr val="tx1">
                              <a:lumMod val="75000"/>
                              <a:lumOff val="25000"/>
                            </a:schemeClr>
                          </a:solidFill>
                          <a:effectLst/>
                          <a:latin typeface="+mn-lt"/>
                          <a:cs typeface="Futura" panose="020B0602020204020303" pitchFamily="34" charset="-79"/>
                        </a:rPr>
                        <a:t> 2.2 Loving-Kindness Meditation</a:t>
                      </a:r>
                      <a:endParaRPr lang="en-US" sz="1700" dirty="0">
                        <a:solidFill>
                          <a:schemeClr val="tx1">
                            <a:lumMod val="75000"/>
                            <a:lumOff val="25000"/>
                          </a:schemeClr>
                        </a:solidFill>
                        <a:effectLst/>
                        <a:latin typeface="+mn-lt"/>
                      </a:endParaRPr>
                    </a:p>
                    <a:p>
                      <a:r>
                        <a:rPr lang="en-US" sz="1700" dirty="0">
                          <a:solidFill>
                            <a:schemeClr val="tx1">
                              <a:lumMod val="75000"/>
                              <a:lumOff val="25000"/>
                            </a:schemeClr>
                          </a:solidFill>
                          <a:effectLst/>
                          <a:latin typeface="+mn-lt"/>
                          <a:cs typeface="Futura" panose="020B0602020204020303" pitchFamily="34" charset="-79"/>
                        </a:rPr>
                        <a:t>2.3 Values Authorship - What do you want your life to stand for?</a:t>
                      </a:r>
                      <a:endParaRPr lang="en-US" sz="1700" dirty="0">
                        <a:solidFill>
                          <a:schemeClr val="tx1">
                            <a:lumMod val="75000"/>
                            <a:lumOff val="25000"/>
                          </a:schemeClr>
                        </a:solidFill>
                        <a:effectLst/>
                        <a:latin typeface="+mn-lt"/>
                      </a:endParaRPr>
                    </a:p>
                    <a:p>
                      <a:br>
                        <a:rPr lang="en-US" sz="1700" dirty="0">
                          <a:solidFill>
                            <a:schemeClr val="tx1">
                              <a:lumMod val="75000"/>
                              <a:lumOff val="25000"/>
                            </a:schemeClr>
                          </a:solidFill>
                          <a:effectLst/>
                          <a:latin typeface="+mn-lt"/>
                        </a:rPr>
                      </a:br>
                      <a:endParaRPr lang="en-US" sz="1700" dirty="0">
                        <a:solidFill>
                          <a:schemeClr val="tx1">
                            <a:lumMod val="75000"/>
                            <a:lumOff val="25000"/>
                          </a:schemeClr>
                        </a:solidFill>
                        <a:effectLst/>
                        <a:latin typeface="+mn-lt"/>
                      </a:endParaRPr>
                    </a:p>
                  </a:txBody>
                  <a:tcPr marL="131741" marR="9932" marT="65870" marB="65870">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105805983"/>
                  </a:ext>
                </a:extLst>
              </a:tr>
            </a:tbl>
          </a:graphicData>
        </a:graphic>
      </p:graphicFrame>
    </p:spTree>
    <p:extLst>
      <p:ext uri="{BB962C8B-B14F-4D97-AF65-F5344CB8AC3E}">
        <p14:creationId xmlns:p14="http://schemas.microsoft.com/office/powerpoint/2010/main" val="970327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FE6B7-6671-454F-8713-BC57FC278BE2}"/>
              </a:ext>
            </a:extLst>
          </p:cNvPr>
          <p:cNvSpPr>
            <a:spLocks noGrp="1"/>
          </p:cNvSpPr>
          <p:nvPr>
            <p:ph type="title"/>
          </p:nvPr>
        </p:nvSpPr>
        <p:spPr>
          <a:xfrm>
            <a:off x="720738" y="335119"/>
            <a:ext cx="7702210" cy="959177"/>
          </a:xfrm>
        </p:spPr>
        <p:txBody>
          <a:bodyPr>
            <a:normAutofit/>
          </a:bodyPr>
          <a:lstStyle/>
          <a:p>
            <a:r>
              <a:rPr lang="en-US" dirty="0"/>
              <a:t>Fierce Compassion</a:t>
            </a:r>
          </a:p>
        </p:txBody>
      </p:sp>
      <p:sp>
        <p:nvSpPr>
          <p:cNvPr id="3" name="Content Placeholder 2">
            <a:extLst>
              <a:ext uri="{FF2B5EF4-FFF2-40B4-BE49-F238E27FC236}">
                <a16:creationId xmlns:a16="http://schemas.microsoft.com/office/drawing/2014/main" id="{D92D9CA9-770E-444B-ABBA-6BCB61BFE17F}"/>
              </a:ext>
            </a:extLst>
          </p:cNvPr>
          <p:cNvSpPr>
            <a:spLocks noGrp="1"/>
          </p:cNvSpPr>
          <p:nvPr>
            <p:ph idx="1"/>
          </p:nvPr>
        </p:nvSpPr>
        <p:spPr>
          <a:xfrm>
            <a:off x="1" y="1855701"/>
            <a:ext cx="8422947" cy="2304183"/>
          </a:xfrm>
        </p:spPr>
        <p:txBody>
          <a:bodyPr>
            <a:normAutofit fontScale="25000" lnSpcReduction="20000"/>
          </a:bodyPr>
          <a:lstStyle/>
          <a:p>
            <a:r>
              <a:rPr lang="en-US" sz="12800" dirty="0"/>
              <a:t>Fierce Compassion training draws from - CFT, ACT, Mindful Self MSC, evolutionary science, and Zen Buddhism. </a:t>
            </a:r>
          </a:p>
          <a:p>
            <a:r>
              <a:rPr lang="en-US" sz="12800" dirty="0"/>
              <a:t>These influences emphasize the importance of relating to one another as fully present, vulnerable, and compassionate human beings. </a:t>
            </a:r>
          </a:p>
          <a:p>
            <a:endParaRPr lang="en-US" sz="1425"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7503" y="4966267"/>
            <a:ext cx="1886497" cy="1886497"/>
          </a:xfrm>
          <a:prstGeom prst="rect">
            <a:avLst/>
          </a:prstGeom>
        </p:spPr>
      </p:pic>
    </p:spTree>
    <p:extLst>
      <p:ext uri="{BB962C8B-B14F-4D97-AF65-F5344CB8AC3E}">
        <p14:creationId xmlns:p14="http://schemas.microsoft.com/office/powerpoint/2010/main" val="7827306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1" y="857250"/>
            <a:ext cx="8610371" cy="2065452"/>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11" name="Picture 10">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2" name="Title 1">
            <a:extLst>
              <a:ext uri="{FF2B5EF4-FFF2-40B4-BE49-F238E27FC236}">
                <a16:creationId xmlns:a16="http://schemas.microsoft.com/office/drawing/2014/main" id="{A2DD8A4A-1085-0943-B1BB-DEB4E0BEBBB5}"/>
              </a:ext>
            </a:extLst>
          </p:cNvPr>
          <p:cNvSpPr>
            <a:spLocks noGrp="1"/>
          </p:cNvSpPr>
          <p:nvPr>
            <p:ph type="title"/>
          </p:nvPr>
        </p:nvSpPr>
        <p:spPr>
          <a:xfrm>
            <a:off x="884420" y="1477261"/>
            <a:ext cx="7375161" cy="994172"/>
          </a:xfrm>
        </p:spPr>
        <p:txBody>
          <a:bodyPr>
            <a:normAutofit/>
          </a:bodyPr>
          <a:lstStyle/>
          <a:p>
            <a:pPr algn="ctr"/>
            <a:r>
              <a:rPr lang="en-US" sz="3000" b="1" dirty="0">
                <a:solidFill>
                  <a:srgbClr val="FFFFFF"/>
                </a:solidFill>
              </a:rPr>
              <a:t>Session 3 Overview</a:t>
            </a:r>
          </a:p>
        </p:txBody>
      </p:sp>
      <p:graphicFrame>
        <p:nvGraphicFramePr>
          <p:cNvPr id="4" name="Content Placeholder 3">
            <a:extLst>
              <a:ext uri="{FF2B5EF4-FFF2-40B4-BE49-F238E27FC236}">
                <a16:creationId xmlns:a16="http://schemas.microsoft.com/office/drawing/2014/main" id="{A09C554B-C831-2849-801F-23FA3659EB00}"/>
              </a:ext>
            </a:extLst>
          </p:cNvPr>
          <p:cNvGraphicFramePr>
            <a:graphicFrameLocks noGrp="1"/>
          </p:cNvGraphicFramePr>
          <p:nvPr>
            <p:ph idx="1"/>
          </p:nvPr>
        </p:nvGraphicFramePr>
        <p:xfrm>
          <a:off x="777125" y="2871798"/>
          <a:ext cx="7589522" cy="2520610"/>
        </p:xfrm>
        <a:graphic>
          <a:graphicData uri="http://schemas.openxmlformats.org/drawingml/2006/table">
            <a:tbl>
              <a:tblPr firstRow="1" bandRow="1">
                <a:noFill/>
              </a:tblPr>
              <a:tblGrid>
                <a:gridCol w="1571193">
                  <a:extLst>
                    <a:ext uri="{9D8B030D-6E8A-4147-A177-3AD203B41FA5}">
                      <a16:colId xmlns:a16="http://schemas.microsoft.com/office/drawing/2014/main" val="71714544"/>
                    </a:ext>
                  </a:extLst>
                </a:gridCol>
                <a:gridCol w="2230793">
                  <a:extLst>
                    <a:ext uri="{9D8B030D-6E8A-4147-A177-3AD203B41FA5}">
                      <a16:colId xmlns:a16="http://schemas.microsoft.com/office/drawing/2014/main" val="2798841379"/>
                    </a:ext>
                  </a:extLst>
                </a:gridCol>
                <a:gridCol w="1893768">
                  <a:extLst>
                    <a:ext uri="{9D8B030D-6E8A-4147-A177-3AD203B41FA5}">
                      <a16:colId xmlns:a16="http://schemas.microsoft.com/office/drawing/2014/main" val="3144953410"/>
                    </a:ext>
                  </a:extLst>
                </a:gridCol>
                <a:gridCol w="1893768">
                  <a:extLst>
                    <a:ext uri="{9D8B030D-6E8A-4147-A177-3AD203B41FA5}">
                      <a16:colId xmlns:a16="http://schemas.microsoft.com/office/drawing/2014/main" val="3815484997"/>
                    </a:ext>
                  </a:extLst>
                </a:gridCol>
              </a:tblGrid>
              <a:tr h="383201">
                <a:tc>
                  <a:txBody>
                    <a:bodyPr/>
                    <a:lstStyle/>
                    <a:p>
                      <a:r>
                        <a:rPr lang="en-US" sz="1700" b="1" dirty="0">
                          <a:solidFill>
                            <a:schemeClr val="tx1">
                              <a:lumMod val="75000"/>
                              <a:lumOff val="25000"/>
                            </a:schemeClr>
                          </a:solidFill>
                          <a:effectLst/>
                          <a:latin typeface="+mn-lt"/>
                          <a:cs typeface="Futura" panose="020B0602020204020303" pitchFamily="34" charset="-79"/>
                        </a:rPr>
                        <a:t>Session</a:t>
                      </a:r>
                      <a:endParaRPr lang="en-US" sz="1700" b="1" dirty="0">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700" b="1">
                          <a:solidFill>
                            <a:schemeClr val="tx1">
                              <a:lumMod val="75000"/>
                              <a:lumOff val="25000"/>
                            </a:schemeClr>
                          </a:solidFill>
                          <a:effectLst/>
                          <a:latin typeface="+mn-lt"/>
                          <a:cs typeface="Futura" panose="020B0602020204020303" pitchFamily="34" charset="-79"/>
                        </a:rPr>
                        <a:t>Learning Objectives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700" b="1">
                          <a:solidFill>
                            <a:schemeClr val="tx1">
                              <a:lumMod val="75000"/>
                              <a:lumOff val="25000"/>
                            </a:schemeClr>
                          </a:solidFill>
                          <a:effectLst/>
                          <a:latin typeface="+mn-lt"/>
                          <a:cs typeface="Futura" panose="020B0602020204020303" pitchFamily="34" charset="-79"/>
                        </a:rPr>
                        <a:t>Discussions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700" b="1">
                          <a:solidFill>
                            <a:schemeClr val="tx1">
                              <a:lumMod val="75000"/>
                              <a:lumOff val="25000"/>
                            </a:schemeClr>
                          </a:solidFill>
                          <a:effectLst/>
                          <a:latin typeface="+mn-lt"/>
                          <a:cs typeface="Futura" panose="020B0602020204020303" pitchFamily="34" charset="-79"/>
                        </a:rPr>
                        <a:t>Exercises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3306571146"/>
                  </a:ext>
                </a:extLst>
              </a:tr>
              <a:tr h="2068830">
                <a:tc>
                  <a:txBody>
                    <a:bodyPr/>
                    <a:lstStyle/>
                    <a:p>
                      <a:r>
                        <a:rPr lang="en-US" sz="1700" dirty="0">
                          <a:solidFill>
                            <a:srgbClr val="000000"/>
                          </a:solidFill>
                          <a:effectLst/>
                          <a:latin typeface="+mn-lt"/>
                          <a:cs typeface="Futura" panose="020B0602020204020303" pitchFamily="34" charset="-79"/>
                        </a:rPr>
                        <a:t>Building Willingness </a:t>
                      </a:r>
                      <a:endParaRPr lang="en-US" sz="1700" dirty="0">
                        <a:effectLst/>
                        <a:latin typeface="+mn-lt"/>
                      </a:endParaRPr>
                    </a:p>
                    <a:p>
                      <a:br>
                        <a:rPr lang="en-US" sz="1700" dirty="0">
                          <a:effectLst/>
                          <a:latin typeface="+mn-lt"/>
                        </a:rPr>
                      </a:br>
                      <a:endParaRPr lang="en-US" sz="1700" dirty="0">
                        <a:effectLst/>
                        <a:latin typeface="+mn-lt"/>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buFont typeface="Arial" panose="020B0604020202020204" pitchFamily="34" charset="0"/>
                        <a:buChar char="•"/>
                      </a:pPr>
                      <a:r>
                        <a:rPr lang="en-US" sz="1700">
                          <a:solidFill>
                            <a:srgbClr val="000000"/>
                          </a:solidFill>
                          <a:effectLst/>
                          <a:latin typeface="+mn-lt"/>
                          <a:cs typeface="Futura" panose="020B0602020204020303" pitchFamily="34" charset="-79"/>
                        </a:rPr>
                        <a:t>Experiential Acceptance</a:t>
                      </a:r>
                      <a:endParaRPr lang="en-US" sz="1700">
                        <a:effectLst/>
                        <a:latin typeface="+mn-lt"/>
                      </a:endParaRPr>
                    </a:p>
                    <a:p>
                      <a:pPr>
                        <a:buFont typeface="Arial" panose="020B0604020202020204" pitchFamily="34" charset="0"/>
                        <a:buChar char="•"/>
                      </a:pPr>
                      <a:r>
                        <a:rPr lang="en-US" sz="1700">
                          <a:solidFill>
                            <a:srgbClr val="000000"/>
                          </a:solidFill>
                          <a:effectLst/>
                          <a:latin typeface="+mn-lt"/>
                          <a:cs typeface="Futura" panose="020B0602020204020303" pitchFamily="34" charset="-79"/>
                        </a:rPr>
                        <a:t>Distress Tolerance</a:t>
                      </a:r>
                      <a:endParaRPr lang="en-US" sz="1700">
                        <a:effectLst/>
                        <a:latin typeface="+mn-lt"/>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700" dirty="0">
                          <a:solidFill>
                            <a:srgbClr val="000000"/>
                          </a:solidFill>
                          <a:effectLst/>
                          <a:latin typeface="+mn-lt"/>
                          <a:cs typeface="Futura" panose="020B0602020204020303" pitchFamily="34" charset="-79"/>
                        </a:rPr>
                        <a:t>3.1 Creative Hopelessness</a:t>
                      </a:r>
                      <a:endParaRPr lang="en-US" sz="1700" dirty="0">
                        <a:effectLst/>
                        <a:latin typeface="+mn-lt"/>
                      </a:endParaRPr>
                    </a:p>
                    <a:p>
                      <a:r>
                        <a:rPr lang="en-US" sz="1700" dirty="0">
                          <a:solidFill>
                            <a:srgbClr val="000000"/>
                          </a:solidFill>
                          <a:effectLst/>
                          <a:latin typeface="+mn-lt"/>
                          <a:cs typeface="Futura" panose="020B0602020204020303" pitchFamily="34" charset="-79"/>
                        </a:rPr>
                        <a:t>3.2 Reality Check and Wisdom of No Blame</a:t>
                      </a:r>
                      <a:endParaRPr lang="en-US" sz="1700" dirty="0">
                        <a:effectLst/>
                        <a:latin typeface="+mn-lt"/>
                      </a:endParaRPr>
                    </a:p>
                    <a:p>
                      <a:r>
                        <a:rPr lang="en-US" sz="1700" dirty="0">
                          <a:solidFill>
                            <a:srgbClr val="000000"/>
                          </a:solidFill>
                          <a:effectLst/>
                          <a:latin typeface="+mn-lt"/>
                          <a:cs typeface="Futura" panose="020B0602020204020303" pitchFamily="34" charset="-79"/>
                        </a:rPr>
                        <a:t>3.3 Embodiment</a:t>
                      </a:r>
                      <a:endParaRPr lang="en-US" sz="1700" dirty="0">
                        <a:effectLst/>
                        <a:latin typeface="+mn-lt"/>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700" dirty="0">
                          <a:solidFill>
                            <a:srgbClr val="000000"/>
                          </a:solidFill>
                          <a:effectLst/>
                          <a:latin typeface="+mn-lt"/>
                          <a:cs typeface="Futura" panose="020B0602020204020303" pitchFamily="34" charset="-79"/>
                        </a:rPr>
                        <a:t>3.1 MCA: Mindfulness, Compassion, Acceptance</a:t>
                      </a:r>
                      <a:endParaRPr lang="en-US" sz="1700" dirty="0">
                        <a:effectLst/>
                        <a:latin typeface="+mn-lt"/>
                      </a:endParaRPr>
                    </a:p>
                    <a:p>
                      <a:r>
                        <a:rPr lang="en-US" sz="1700" dirty="0">
                          <a:solidFill>
                            <a:srgbClr val="000000"/>
                          </a:solidFill>
                          <a:effectLst/>
                          <a:latin typeface="+mn-lt"/>
                          <a:cs typeface="Futura" panose="020B0602020204020303" pitchFamily="34" charset="-79"/>
                        </a:rPr>
                        <a:t>3.2 Creating a Safe Place</a:t>
                      </a:r>
                      <a:endParaRPr lang="en-US" sz="1700" dirty="0">
                        <a:effectLst/>
                        <a:latin typeface="+mn-lt"/>
                      </a:endParaRPr>
                    </a:p>
                    <a:p>
                      <a:r>
                        <a:rPr lang="en-US" sz="1700" dirty="0">
                          <a:solidFill>
                            <a:srgbClr val="000000"/>
                          </a:solidFill>
                          <a:effectLst/>
                          <a:latin typeface="+mn-lt"/>
                          <a:cs typeface="Futura" panose="020B0602020204020303" pitchFamily="34" charset="-79"/>
                        </a:rPr>
                        <a:t>3.3 Intentional Discomfort</a:t>
                      </a:r>
                      <a:endParaRPr lang="en-US" sz="1700" dirty="0">
                        <a:effectLst/>
                        <a:latin typeface="+mn-lt"/>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105805983"/>
                  </a:ext>
                </a:extLst>
              </a:tr>
            </a:tbl>
          </a:graphicData>
        </a:graphic>
      </p:graphicFrame>
    </p:spTree>
    <p:extLst>
      <p:ext uri="{BB962C8B-B14F-4D97-AF65-F5344CB8AC3E}">
        <p14:creationId xmlns:p14="http://schemas.microsoft.com/office/powerpoint/2010/main" val="3051578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1" y="857250"/>
            <a:ext cx="8610371" cy="2065452"/>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11" name="Picture 10">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2" name="Title 1">
            <a:extLst>
              <a:ext uri="{FF2B5EF4-FFF2-40B4-BE49-F238E27FC236}">
                <a16:creationId xmlns:a16="http://schemas.microsoft.com/office/drawing/2014/main" id="{A2DD8A4A-1085-0943-B1BB-DEB4E0BEBBB5}"/>
              </a:ext>
            </a:extLst>
          </p:cNvPr>
          <p:cNvSpPr>
            <a:spLocks noGrp="1"/>
          </p:cNvSpPr>
          <p:nvPr>
            <p:ph type="title"/>
          </p:nvPr>
        </p:nvSpPr>
        <p:spPr>
          <a:xfrm>
            <a:off x="884420" y="1477261"/>
            <a:ext cx="7375161" cy="994172"/>
          </a:xfrm>
        </p:spPr>
        <p:txBody>
          <a:bodyPr>
            <a:normAutofit/>
          </a:bodyPr>
          <a:lstStyle/>
          <a:p>
            <a:pPr algn="ctr"/>
            <a:r>
              <a:rPr lang="en-US" sz="3000" b="1" dirty="0">
                <a:solidFill>
                  <a:srgbClr val="FFFFFF"/>
                </a:solidFill>
              </a:rPr>
              <a:t>Session 4 Overview</a:t>
            </a:r>
          </a:p>
        </p:txBody>
      </p:sp>
      <p:graphicFrame>
        <p:nvGraphicFramePr>
          <p:cNvPr id="4" name="Content Placeholder 3">
            <a:extLst>
              <a:ext uri="{FF2B5EF4-FFF2-40B4-BE49-F238E27FC236}">
                <a16:creationId xmlns:a16="http://schemas.microsoft.com/office/drawing/2014/main" id="{A09C554B-C831-2849-801F-23FA3659EB00}"/>
              </a:ext>
            </a:extLst>
          </p:cNvPr>
          <p:cNvGraphicFramePr>
            <a:graphicFrameLocks noGrp="1"/>
          </p:cNvGraphicFramePr>
          <p:nvPr>
            <p:ph idx="1"/>
          </p:nvPr>
        </p:nvGraphicFramePr>
        <p:xfrm>
          <a:off x="777125" y="2706859"/>
          <a:ext cx="7589522" cy="3297850"/>
        </p:xfrm>
        <a:graphic>
          <a:graphicData uri="http://schemas.openxmlformats.org/drawingml/2006/table">
            <a:tbl>
              <a:tblPr firstRow="1" bandRow="1">
                <a:noFill/>
              </a:tblPr>
              <a:tblGrid>
                <a:gridCol w="1571193">
                  <a:extLst>
                    <a:ext uri="{9D8B030D-6E8A-4147-A177-3AD203B41FA5}">
                      <a16:colId xmlns:a16="http://schemas.microsoft.com/office/drawing/2014/main" val="71714544"/>
                    </a:ext>
                  </a:extLst>
                </a:gridCol>
                <a:gridCol w="2230793">
                  <a:extLst>
                    <a:ext uri="{9D8B030D-6E8A-4147-A177-3AD203B41FA5}">
                      <a16:colId xmlns:a16="http://schemas.microsoft.com/office/drawing/2014/main" val="2798841379"/>
                    </a:ext>
                  </a:extLst>
                </a:gridCol>
                <a:gridCol w="1893768">
                  <a:extLst>
                    <a:ext uri="{9D8B030D-6E8A-4147-A177-3AD203B41FA5}">
                      <a16:colId xmlns:a16="http://schemas.microsoft.com/office/drawing/2014/main" val="3144953410"/>
                    </a:ext>
                  </a:extLst>
                </a:gridCol>
                <a:gridCol w="1893768">
                  <a:extLst>
                    <a:ext uri="{9D8B030D-6E8A-4147-A177-3AD203B41FA5}">
                      <a16:colId xmlns:a16="http://schemas.microsoft.com/office/drawing/2014/main" val="3815484997"/>
                    </a:ext>
                  </a:extLst>
                </a:gridCol>
              </a:tblGrid>
              <a:tr h="383201">
                <a:tc>
                  <a:txBody>
                    <a:bodyPr/>
                    <a:lstStyle/>
                    <a:p>
                      <a:r>
                        <a:rPr lang="en-US" sz="1700" b="1" dirty="0">
                          <a:solidFill>
                            <a:schemeClr val="tx1">
                              <a:lumMod val="75000"/>
                              <a:lumOff val="25000"/>
                            </a:schemeClr>
                          </a:solidFill>
                          <a:effectLst/>
                          <a:latin typeface="+mn-lt"/>
                          <a:cs typeface="Futura" panose="020B0602020204020303" pitchFamily="34" charset="-79"/>
                        </a:rPr>
                        <a:t>Session</a:t>
                      </a:r>
                      <a:endParaRPr lang="en-US" sz="1700" b="1" dirty="0">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700" b="1">
                          <a:solidFill>
                            <a:schemeClr val="tx1">
                              <a:lumMod val="75000"/>
                              <a:lumOff val="25000"/>
                            </a:schemeClr>
                          </a:solidFill>
                          <a:effectLst/>
                          <a:latin typeface="+mn-lt"/>
                          <a:cs typeface="Futura" panose="020B0602020204020303" pitchFamily="34" charset="-79"/>
                        </a:rPr>
                        <a:t>Learning Objectives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700" b="1">
                          <a:solidFill>
                            <a:schemeClr val="tx1">
                              <a:lumMod val="75000"/>
                              <a:lumOff val="25000"/>
                            </a:schemeClr>
                          </a:solidFill>
                          <a:effectLst/>
                          <a:latin typeface="+mn-lt"/>
                          <a:cs typeface="Futura" panose="020B0602020204020303" pitchFamily="34" charset="-79"/>
                        </a:rPr>
                        <a:t>Discussions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700" b="1">
                          <a:solidFill>
                            <a:schemeClr val="tx1">
                              <a:lumMod val="75000"/>
                              <a:lumOff val="25000"/>
                            </a:schemeClr>
                          </a:solidFill>
                          <a:effectLst/>
                          <a:latin typeface="+mn-lt"/>
                          <a:cs typeface="Futura" panose="020B0602020204020303" pitchFamily="34" charset="-79"/>
                        </a:rPr>
                        <a:t>Exercises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3306571146"/>
                  </a:ext>
                </a:extLst>
              </a:tr>
              <a:tr h="2823210">
                <a:tc>
                  <a:txBody>
                    <a:bodyPr/>
                    <a:lstStyle/>
                    <a:p>
                      <a:r>
                        <a:rPr lang="en-US" sz="1700" dirty="0">
                          <a:solidFill>
                            <a:srgbClr val="000000"/>
                          </a:solidFill>
                          <a:effectLst/>
                          <a:latin typeface="+mn-lt"/>
                          <a:cs typeface="Futura" panose="020B0602020204020303" pitchFamily="34" charset="-79"/>
                        </a:rPr>
                        <a:t>Nonjudgment</a:t>
                      </a:r>
                      <a:endParaRPr lang="en-US" sz="1700" dirty="0">
                        <a:effectLst/>
                        <a:latin typeface="+mn-lt"/>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buFont typeface="Arial" panose="020B0604020202020204" pitchFamily="34" charset="0"/>
                        <a:buChar char="•"/>
                      </a:pPr>
                      <a:r>
                        <a:rPr lang="en-US" sz="1700">
                          <a:solidFill>
                            <a:srgbClr val="000000"/>
                          </a:solidFill>
                          <a:effectLst/>
                          <a:latin typeface="+mn-lt"/>
                          <a:cs typeface="Futura" panose="020B0602020204020303" pitchFamily="34" charset="-79"/>
                        </a:rPr>
                        <a:t>Defusion</a:t>
                      </a:r>
                      <a:endParaRPr lang="en-US" sz="1700">
                        <a:effectLst/>
                        <a:latin typeface="+mn-lt"/>
                      </a:endParaRPr>
                    </a:p>
                    <a:p>
                      <a:pPr>
                        <a:buFont typeface="Arial" panose="020B0604020202020204" pitchFamily="34" charset="0"/>
                        <a:buChar char="•"/>
                      </a:pPr>
                      <a:r>
                        <a:rPr lang="en-US" sz="1700">
                          <a:solidFill>
                            <a:srgbClr val="000000"/>
                          </a:solidFill>
                          <a:effectLst/>
                          <a:latin typeface="+mn-lt"/>
                          <a:cs typeface="Futura" panose="020B0602020204020303" pitchFamily="34" charset="-79"/>
                        </a:rPr>
                        <a:t>Equanimity</a:t>
                      </a:r>
                      <a:endParaRPr lang="en-US" sz="1700">
                        <a:effectLst/>
                        <a:latin typeface="+mn-lt"/>
                      </a:endParaRPr>
                    </a:p>
                    <a:p>
                      <a:pPr>
                        <a:buFont typeface="Arial" panose="020B0604020202020204" pitchFamily="34" charset="0"/>
                        <a:buChar char="•"/>
                      </a:pPr>
                      <a:r>
                        <a:rPr lang="en-US" sz="1700">
                          <a:solidFill>
                            <a:srgbClr val="000000"/>
                          </a:solidFill>
                          <a:effectLst/>
                          <a:latin typeface="+mn-lt"/>
                          <a:cs typeface="Futura" panose="020B0602020204020303" pitchFamily="34" charset="-79"/>
                        </a:rPr>
                        <a:t>Compassionate thinking</a:t>
                      </a:r>
                      <a:endParaRPr lang="en-US" sz="1700">
                        <a:effectLst/>
                        <a:latin typeface="+mn-lt"/>
                      </a:endParaRPr>
                    </a:p>
                    <a:p>
                      <a:pPr>
                        <a:buFont typeface="Arial" panose="020B0604020202020204" pitchFamily="34" charset="0"/>
                        <a:buChar char="•"/>
                      </a:pPr>
                      <a:r>
                        <a:rPr lang="en-US" sz="1700">
                          <a:solidFill>
                            <a:srgbClr val="000000"/>
                          </a:solidFill>
                          <a:effectLst/>
                          <a:latin typeface="+mn-lt"/>
                          <a:cs typeface="Futura" panose="020B0602020204020303" pitchFamily="34" charset="-79"/>
                        </a:rPr>
                        <a:t>Additive reappraisal</a:t>
                      </a:r>
                      <a:endParaRPr lang="en-US" sz="1700">
                        <a:effectLst/>
                        <a:latin typeface="+mn-lt"/>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700">
                          <a:solidFill>
                            <a:srgbClr val="000000"/>
                          </a:solidFill>
                          <a:effectLst/>
                          <a:latin typeface="+mn-lt"/>
                          <a:cs typeface="Futura" panose="020B0602020204020303" pitchFamily="34" charset="-79"/>
                        </a:rPr>
                        <a:t>4.1 Observing thoughts with the compassionate mind</a:t>
                      </a:r>
                      <a:endParaRPr lang="en-US" sz="1700">
                        <a:effectLst/>
                        <a:latin typeface="+mn-lt"/>
                      </a:endParaRPr>
                    </a:p>
                    <a:p>
                      <a:r>
                        <a:rPr lang="en-US" sz="1700">
                          <a:solidFill>
                            <a:srgbClr val="000000"/>
                          </a:solidFill>
                          <a:effectLst/>
                          <a:latin typeface="+mn-lt"/>
                          <a:cs typeface="Futura" panose="020B0602020204020303" pitchFamily="34" charset="-79"/>
                        </a:rPr>
                        <a:t>4.2 Compassionate Thinking</a:t>
                      </a:r>
                      <a:endParaRPr lang="en-US" sz="1700">
                        <a:effectLst/>
                        <a:latin typeface="+mn-lt"/>
                      </a:endParaRPr>
                    </a:p>
                    <a:p>
                      <a:r>
                        <a:rPr lang="en-US" sz="1700">
                          <a:solidFill>
                            <a:srgbClr val="000000"/>
                          </a:solidFill>
                          <a:effectLst/>
                          <a:latin typeface="+mn-lt"/>
                          <a:cs typeface="Futura" panose="020B0602020204020303" pitchFamily="34" charset="-79"/>
                        </a:rPr>
                        <a:t>4.3 Letter from compassionate self and inner critic</a:t>
                      </a:r>
                      <a:endParaRPr lang="en-US" sz="1700">
                        <a:effectLst/>
                        <a:latin typeface="+mn-lt"/>
                      </a:endParaRPr>
                    </a:p>
                    <a:p>
                      <a:br>
                        <a:rPr lang="en-US" sz="1700">
                          <a:effectLst/>
                          <a:latin typeface="+mn-lt"/>
                        </a:rPr>
                      </a:br>
                      <a:endParaRPr lang="en-US" sz="1700">
                        <a:effectLst/>
                        <a:latin typeface="+mn-lt"/>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700" dirty="0">
                          <a:solidFill>
                            <a:srgbClr val="000000"/>
                          </a:solidFill>
                          <a:effectLst/>
                          <a:latin typeface="+mn-lt"/>
                          <a:cs typeface="Futura" panose="020B0602020204020303" pitchFamily="34" charset="-79"/>
                        </a:rPr>
                        <a:t>4.1 </a:t>
                      </a:r>
                      <a:r>
                        <a:rPr lang="en-US" sz="1700" dirty="0" err="1">
                          <a:solidFill>
                            <a:srgbClr val="000000"/>
                          </a:solidFill>
                          <a:effectLst/>
                          <a:latin typeface="+mn-lt"/>
                          <a:cs typeface="Futura" panose="020B0602020204020303" pitchFamily="34" charset="-79"/>
                        </a:rPr>
                        <a:t>Defusion</a:t>
                      </a:r>
                      <a:r>
                        <a:rPr lang="en-US" sz="1700" dirty="0">
                          <a:solidFill>
                            <a:srgbClr val="000000"/>
                          </a:solidFill>
                          <a:effectLst/>
                          <a:latin typeface="+mn-lt"/>
                          <a:cs typeface="Futura" panose="020B0602020204020303" pitchFamily="34" charset="-79"/>
                        </a:rPr>
                        <a:t> through distancing “Externalizing the Thought”</a:t>
                      </a:r>
                      <a:endParaRPr lang="en-US" sz="1700" dirty="0">
                        <a:effectLst/>
                        <a:latin typeface="+mn-lt"/>
                      </a:endParaRPr>
                    </a:p>
                    <a:p>
                      <a:r>
                        <a:rPr lang="en-US" sz="1700" dirty="0">
                          <a:solidFill>
                            <a:srgbClr val="000000"/>
                          </a:solidFill>
                          <a:effectLst/>
                          <a:latin typeface="+mn-lt"/>
                          <a:cs typeface="Futura" panose="020B0602020204020303" pitchFamily="34" charset="-79"/>
                        </a:rPr>
                        <a:t>4.2 </a:t>
                      </a:r>
                      <a:r>
                        <a:rPr lang="en-US" sz="1700" dirty="0" err="1">
                          <a:solidFill>
                            <a:srgbClr val="000000"/>
                          </a:solidFill>
                          <a:effectLst/>
                          <a:latin typeface="+mn-lt"/>
                          <a:cs typeface="Futura" panose="020B0602020204020303" pitchFamily="34" charset="-79"/>
                        </a:rPr>
                        <a:t>Defusion</a:t>
                      </a:r>
                      <a:r>
                        <a:rPr lang="en-US" sz="1700" dirty="0">
                          <a:solidFill>
                            <a:srgbClr val="000000"/>
                          </a:solidFill>
                          <a:effectLst/>
                          <a:latin typeface="+mn-lt"/>
                          <a:cs typeface="Futura" panose="020B0602020204020303" pitchFamily="34" charset="-79"/>
                        </a:rPr>
                        <a:t> through Immersion “Dropping In”</a:t>
                      </a:r>
                      <a:endParaRPr lang="en-US" sz="1700" dirty="0">
                        <a:effectLst/>
                        <a:latin typeface="+mn-lt"/>
                      </a:endParaRPr>
                    </a:p>
                    <a:p>
                      <a:r>
                        <a:rPr lang="en-US" sz="1700" dirty="0">
                          <a:solidFill>
                            <a:srgbClr val="000000"/>
                          </a:solidFill>
                          <a:effectLst/>
                          <a:latin typeface="+mn-lt"/>
                          <a:cs typeface="Futura" panose="020B0602020204020303" pitchFamily="34" charset="-79"/>
                        </a:rPr>
                        <a:t>4.3 Self- Compassion Break</a:t>
                      </a:r>
                      <a:endParaRPr lang="en-US" sz="1700" dirty="0">
                        <a:effectLst/>
                        <a:latin typeface="+mn-lt"/>
                      </a:endParaRPr>
                    </a:p>
                    <a:p>
                      <a:br>
                        <a:rPr lang="en-US" sz="1700" dirty="0">
                          <a:effectLst/>
                          <a:latin typeface="+mn-lt"/>
                        </a:rPr>
                      </a:br>
                      <a:endParaRPr lang="en-US" sz="1700" dirty="0">
                        <a:effectLst/>
                        <a:latin typeface="+mn-lt"/>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105805983"/>
                  </a:ext>
                </a:extLst>
              </a:tr>
            </a:tbl>
          </a:graphicData>
        </a:graphic>
      </p:graphicFrame>
    </p:spTree>
    <p:extLst>
      <p:ext uri="{BB962C8B-B14F-4D97-AF65-F5344CB8AC3E}">
        <p14:creationId xmlns:p14="http://schemas.microsoft.com/office/powerpoint/2010/main" val="17882811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1" y="857250"/>
            <a:ext cx="8610371" cy="2065452"/>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11" name="Picture 10">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2" name="Title 1">
            <a:extLst>
              <a:ext uri="{FF2B5EF4-FFF2-40B4-BE49-F238E27FC236}">
                <a16:creationId xmlns:a16="http://schemas.microsoft.com/office/drawing/2014/main" id="{A2DD8A4A-1085-0943-B1BB-DEB4E0BEBBB5}"/>
              </a:ext>
            </a:extLst>
          </p:cNvPr>
          <p:cNvSpPr>
            <a:spLocks noGrp="1"/>
          </p:cNvSpPr>
          <p:nvPr>
            <p:ph type="title"/>
          </p:nvPr>
        </p:nvSpPr>
        <p:spPr>
          <a:xfrm>
            <a:off x="884420" y="1477261"/>
            <a:ext cx="7375161" cy="994172"/>
          </a:xfrm>
        </p:spPr>
        <p:txBody>
          <a:bodyPr>
            <a:normAutofit/>
          </a:bodyPr>
          <a:lstStyle/>
          <a:p>
            <a:pPr algn="ctr"/>
            <a:r>
              <a:rPr lang="en-US" sz="3000" b="1" dirty="0">
                <a:solidFill>
                  <a:srgbClr val="FFFFFF"/>
                </a:solidFill>
              </a:rPr>
              <a:t>Session 5 Overview</a:t>
            </a:r>
          </a:p>
        </p:txBody>
      </p:sp>
      <p:graphicFrame>
        <p:nvGraphicFramePr>
          <p:cNvPr id="4" name="Content Placeholder 3">
            <a:extLst>
              <a:ext uri="{FF2B5EF4-FFF2-40B4-BE49-F238E27FC236}">
                <a16:creationId xmlns:a16="http://schemas.microsoft.com/office/drawing/2014/main" id="{A09C554B-C831-2849-801F-23FA3659EB00}"/>
              </a:ext>
            </a:extLst>
          </p:cNvPr>
          <p:cNvGraphicFramePr>
            <a:graphicFrameLocks noGrp="1"/>
          </p:cNvGraphicFramePr>
          <p:nvPr>
            <p:ph idx="1"/>
          </p:nvPr>
        </p:nvGraphicFramePr>
        <p:xfrm>
          <a:off x="777125" y="2871799"/>
          <a:ext cx="7589522" cy="2030987"/>
        </p:xfrm>
        <a:graphic>
          <a:graphicData uri="http://schemas.openxmlformats.org/drawingml/2006/table">
            <a:tbl>
              <a:tblPr firstRow="1" bandRow="1">
                <a:noFill/>
              </a:tblPr>
              <a:tblGrid>
                <a:gridCol w="1571193">
                  <a:extLst>
                    <a:ext uri="{9D8B030D-6E8A-4147-A177-3AD203B41FA5}">
                      <a16:colId xmlns:a16="http://schemas.microsoft.com/office/drawing/2014/main" val="71714544"/>
                    </a:ext>
                  </a:extLst>
                </a:gridCol>
                <a:gridCol w="2230793">
                  <a:extLst>
                    <a:ext uri="{9D8B030D-6E8A-4147-A177-3AD203B41FA5}">
                      <a16:colId xmlns:a16="http://schemas.microsoft.com/office/drawing/2014/main" val="2798841379"/>
                    </a:ext>
                  </a:extLst>
                </a:gridCol>
                <a:gridCol w="1893768">
                  <a:extLst>
                    <a:ext uri="{9D8B030D-6E8A-4147-A177-3AD203B41FA5}">
                      <a16:colId xmlns:a16="http://schemas.microsoft.com/office/drawing/2014/main" val="3144953410"/>
                    </a:ext>
                  </a:extLst>
                </a:gridCol>
                <a:gridCol w="1893768">
                  <a:extLst>
                    <a:ext uri="{9D8B030D-6E8A-4147-A177-3AD203B41FA5}">
                      <a16:colId xmlns:a16="http://schemas.microsoft.com/office/drawing/2014/main" val="3815484997"/>
                    </a:ext>
                  </a:extLst>
                </a:gridCol>
              </a:tblGrid>
              <a:tr h="383201">
                <a:tc>
                  <a:txBody>
                    <a:bodyPr/>
                    <a:lstStyle/>
                    <a:p>
                      <a:r>
                        <a:rPr lang="en-US" sz="1700" b="1" dirty="0">
                          <a:solidFill>
                            <a:schemeClr val="tx1">
                              <a:lumMod val="75000"/>
                              <a:lumOff val="25000"/>
                            </a:schemeClr>
                          </a:solidFill>
                          <a:effectLst/>
                          <a:latin typeface="+mn-lt"/>
                          <a:cs typeface="Futura" panose="020B0602020204020303" pitchFamily="34" charset="-79"/>
                        </a:rPr>
                        <a:t>Session</a:t>
                      </a:r>
                      <a:endParaRPr lang="en-US" sz="1700" b="1" dirty="0">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700" b="1">
                          <a:solidFill>
                            <a:schemeClr val="tx1">
                              <a:lumMod val="75000"/>
                              <a:lumOff val="25000"/>
                            </a:schemeClr>
                          </a:solidFill>
                          <a:effectLst/>
                          <a:latin typeface="+mn-lt"/>
                          <a:cs typeface="Futura" panose="020B0602020204020303" pitchFamily="34" charset="-79"/>
                        </a:rPr>
                        <a:t>Learning Objectives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700" b="1">
                          <a:solidFill>
                            <a:schemeClr val="tx1">
                              <a:lumMod val="75000"/>
                              <a:lumOff val="25000"/>
                            </a:schemeClr>
                          </a:solidFill>
                          <a:effectLst/>
                          <a:latin typeface="+mn-lt"/>
                          <a:cs typeface="Futura" panose="020B0602020204020303" pitchFamily="34" charset="-79"/>
                        </a:rPr>
                        <a:t>Discussions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700" b="1">
                          <a:solidFill>
                            <a:schemeClr val="tx1">
                              <a:lumMod val="75000"/>
                              <a:lumOff val="25000"/>
                            </a:schemeClr>
                          </a:solidFill>
                          <a:effectLst/>
                          <a:latin typeface="+mn-lt"/>
                          <a:cs typeface="Futura" panose="020B0602020204020303" pitchFamily="34" charset="-79"/>
                        </a:rPr>
                        <a:t>Exercises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3306571146"/>
                  </a:ext>
                </a:extLst>
              </a:tr>
              <a:tr h="1640167">
                <a:tc>
                  <a:txBody>
                    <a:bodyPr/>
                    <a:lstStyle/>
                    <a:p>
                      <a:r>
                        <a:rPr lang="en-US" sz="1700" dirty="0">
                          <a:solidFill>
                            <a:srgbClr val="000000"/>
                          </a:solidFill>
                          <a:effectLst/>
                          <a:latin typeface="+mn-lt"/>
                          <a:cs typeface="Futura" panose="020B0602020204020303" pitchFamily="34" charset="-79"/>
                        </a:rPr>
                        <a:t>Sympathy</a:t>
                      </a:r>
                      <a:endParaRPr lang="en-US" sz="1700" dirty="0">
                        <a:effectLst/>
                        <a:latin typeface="+mn-lt"/>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buFont typeface="Arial" panose="020B0604020202020204" pitchFamily="34" charset="0"/>
                        <a:buChar char="•"/>
                      </a:pPr>
                      <a:r>
                        <a:rPr lang="en-US" sz="1700">
                          <a:solidFill>
                            <a:srgbClr val="000000"/>
                          </a:solidFill>
                          <a:effectLst/>
                          <a:latin typeface="+mn-lt"/>
                          <a:cs typeface="Futura" panose="020B0602020204020303" pitchFamily="34" charset="-79"/>
                        </a:rPr>
                        <a:t>Evolved response to Suffering</a:t>
                      </a:r>
                      <a:endParaRPr lang="en-US" sz="1700">
                        <a:effectLst/>
                        <a:latin typeface="+mn-lt"/>
                      </a:endParaRPr>
                    </a:p>
                    <a:p>
                      <a:pPr>
                        <a:buFont typeface="Arial" panose="020B0604020202020204" pitchFamily="34" charset="0"/>
                        <a:buChar char="•"/>
                      </a:pPr>
                      <a:r>
                        <a:rPr lang="en-US" sz="1700">
                          <a:solidFill>
                            <a:srgbClr val="000000"/>
                          </a:solidFill>
                          <a:effectLst/>
                          <a:latin typeface="+mn-lt"/>
                          <a:cs typeface="Futura" panose="020B0602020204020303" pitchFamily="34" charset="-79"/>
                        </a:rPr>
                        <a:t>Attachment</a:t>
                      </a:r>
                      <a:endParaRPr lang="en-US" sz="1700">
                        <a:effectLst/>
                        <a:latin typeface="+mn-lt"/>
                      </a:endParaRPr>
                    </a:p>
                    <a:p>
                      <a:pPr>
                        <a:buFont typeface="Arial" panose="020B0604020202020204" pitchFamily="34" charset="0"/>
                        <a:buChar char="•"/>
                      </a:pPr>
                      <a:r>
                        <a:rPr lang="en-US" sz="1700">
                          <a:solidFill>
                            <a:srgbClr val="000000"/>
                          </a:solidFill>
                          <a:effectLst/>
                          <a:latin typeface="+mn-lt"/>
                          <a:cs typeface="Futura" panose="020B0602020204020303" pitchFamily="34" charset="-79"/>
                        </a:rPr>
                        <a:t>Common Humanity</a:t>
                      </a:r>
                      <a:endParaRPr lang="en-US" sz="1700">
                        <a:effectLst/>
                        <a:latin typeface="+mn-lt"/>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700">
                          <a:solidFill>
                            <a:srgbClr val="000000"/>
                          </a:solidFill>
                          <a:effectLst/>
                          <a:latin typeface="+mn-lt"/>
                          <a:cs typeface="Futura" panose="020B0602020204020303" pitchFamily="34" charset="-79"/>
                        </a:rPr>
                        <a:t>5.1 Attachment, Soothing, and Affiliative Emotions</a:t>
                      </a:r>
                      <a:endParaRPr lang="en-US" sz="1700">
                        <a:effectLst/>
                        <a:latin typeface="+mn-lt"/>
                      </a:endParaRPr>
                    </a:p>
                    <a:p>
                      <a:r>
                        <a:rPr lang="en-US" sz="1700">
                          <a:solidFill>
                            <a:srgbClr val="000000"/>
                          </a:solidFill>
                          <a:effectLst/>
                          <a:latin typeface="+mn-lt"/>
                          <a:cs typeface="Futura" panose="020B0602020204020303" pitchFamily="34" charset="-79"/>
                        </a:rPr>
                        <a:t>5.2 Common Humanity</a:t>
                      </a:r>
                      <a:endParaRPr lang="en-US" sz="1700">
                        <a:effectLst/>
                        <a:latin typeface="+mn-lt"/>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700" dirty="0">
                          <a:solidFill>
                            <a:srgbClr val="000000"/>
                          </a:solidFill>
                          <a:effectLst/>
                          <a:latin typeface="+mn-lt"/>
                          <a:cs typeface="Futura" panose="020B0602020204020303" pitchFamily="34" charset="-79"/>
                        </a:rPr>
                        <a:t>5.1 Sweet Spot</a:t>
                      </a:r>
                      <a:endParaRPr lang="en-US" sz="1700" dirty="0">
                        <a:effectLst/>
                        <a:latin typeface="+mn-lt"/>
                      </a:endParaRPr>
                    </a:p>
                    <a:p>
                      <a:r>
                        <a:rPr lang="en-US" sz="1700" dirty="0">
                          <a:solidFill>
                            <a:srgbClr val="000000"/>
                          </a:solidFill>
                          <a:effectLst/>
                          <a:latin typeface="+mn-lt"/>
                          <a:cs typeface="Futura" panose="020B0602020204020303" pitchFamily="34" charset="-79"/>
                        </a:rPr>
                        <a:t>5.2 Postures, facial expression, voice tones</a:t>
                      </a:r>
                      <a:endParaRPr lang="en-US" sz="1700" dirty="0">
                        <a:effectLst/>
                        <a:latin typeface="+mn-lt"/>
                      </a:endParaRPr>
                    </a:p>
                    <a:p>
                      <a:r>
                        <a:rPr lang="en-US" sz="1700" dirty="0">
                          <a:solidFill>
                            <a:srgbClr val="000000"/>
                          </a:solidFill>
                          <a:effectLst/>
                          <a:latin typeface="+mn-lt"/>
                          <a:cs typeface="Futura" panose="020B0602020204020303" pitchFamily="34" charset="-79"/>
                        </a:rPr>
                        <a:t>5.2 Compassion Flowing In</a:t>
                      </a:r>
                      <a:endParaRPr lang="en-US" sz="1700" dirty="0">
                        <a:effectLst/>
                        <a:latin typeface="+mn-lt"/>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105805983"/>
                  </a:ext>
                </a:extLst>
              </a:tr>
            </a:tbl>
          </a:graphicData>
        </a:graphic>
      </p:graphicFrame>
    </p:spTree>
    <p:extLst>
      <p:ext uri="{BB962C8B-B14F-4D97-AF65-F5344CB8AC3E}">
        <p14:creationId xmlns:p14="http://schemas.microsoft.com/office/powerpoint/2010/main" val="16083877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1" y="857250"/>
            <a:ext cx="8610371" cy="2065452"/>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11" name="Picture 10">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2" name="Title 1">
            <a:extLst>
              <a:ext uri="{FF2B5EF4-FFF2-40B4-BE49-F238E27FC236}">
                <a16:creationId xmlns:a16="http://schemas.microsoft.com/office/drawing/2014/main" id="{A2DD8A4A-1085-0943-B1BB-DEB4E0BEBBB5}"/>
              </a:ext>
            </a:extLst>
          </p:cNvPr>
          <p:cNvSpPr>
            <a:spLocks noGrp="1"/>
          </p:cNvSpPr>
          <p:nvPr>
            <p:ph type="title"/>
          </p:nvPr>
        </p:nvSpPr>
        <p:spPr>
          <a:xfrm>
            <a:off x="884420" y="1477261"/>
            <a:ext cx="7375161" cy="994172"/>
          </a:xfrm>
        </p:spPr>
        <p:txBody>
          <a:bodyPr>
            <a:normAutofit/>
          </a:bodyPr>
          <a:lstStyle/>
          <a:p>
            <a:pPr algn="ctr"/>
            <a:r>
              <a:rPr lang="en-US" sz="3000" b="1" dirty="0">
                <a:solidFill>
                  <a:srgbClr val="FFFFFF"/>
                </a:solidFill>
              </a:rPr>
              <a:t>Session 6 Overview</a:t>
            </a:r>
          </a:p>
        </p:txBody>
      </p:sp>
      <p:graphicFrame>
        <p:nvGraphicFramePr>
          <p:cNvPr id="4" name="Content Placeholder 3">
            <a:extLst>
              <a:ext uri="{FF2B5EF4-FFF2-40B4-BE49-F238E27FC236}">
                <a16:creationId xmlns:a16="http://schemas.microsoft.com/office/drawing/2014/main" id="{A09C554B-C831-2849-801F-23FA3659EB00}"/>
              </a:ext>
            </a:extLst>
          </p:cNvPr>
          <p:cNvGraphicFramePr>
            <a:graphicFrameLocks noGrp="1"/>
          </p:cNvGraphicFramePr>
          <p:nvPr>
            <p:ph idx="1"/>
          </p:nvPr>
        </p:nvGraphicFramePr>
        <p:xfrm>
          <a:off x="777125" y="2871798"/>
          <a:ext cx="7589522" cy="2779690"/>
        </p:xfrm>
        <a:graphic>
          <a:graphicData uri="http://schemas.openxmlformats.org/drawingml/2006/table">
            <a:tbl>
              <a:tblPr firstRow="1" bandRow="1">
                <a:noFill/>
              </a:tblPr>
              <a:tblGrid>
                <a:gridCol w="1571193">
                  <a:extLst>
                    <a:ext uri="{9D8B030D-6E8A-4147-A177-3AD203B41FA5}">
                      <a16:colId xmlns:a16="http://schemas.microsoft.com/office/drawing/2014/main" val="71714544"/>
                    </a:ext>
                  </a:extLst>
                </a:gridCol>
                <a:gridCol w="2230793">
                  <a:extLst>
                    <a:ext uri="{9D8B030D-6E8A-4147-A177-3AD203B41FA5}">
                      <a16:colId xmlns:a16="http://schemas.microsoft.com/office/drawing/2014/main" val="2798841379"/>
                    </a:ext>
                  </a:extLst>
                </a:gridCol>
                <a:gridCol w="1893768">
                  <a:extLst>
                    <a:ext uri="{9D8B030D-6E8A-4147-A177-3AD203B41FA5}">
                      <a16:colId xmlns:a16="http://schemas.microsoft.com/office/drawing/2014/main" val="3144953410"/>
                    </a:ext>
                  </a:extLst>
                </a:gridCol>
                <a:gridCol w="1893768">
                  <a:extLst>
                    <a:ext uri="{9D8B030D-6E8A-4147-A177-3AD203B41FA5}">
                      <a16:colId xmlns:a16="http://schemas.microsoft.com/office/drawing/2014/main" val="3815484997"/>
                    </a:ext>
                  </a:extLst>
                </a:gridCol>
              </a:tblGrid>
              <a:tr h="383201">
                <a:tc>
                  <a:txBody>
                    <a:bodyPr/>
                    <a:lstStyle/>
                    <a:p>
                      <a:r>
                        <a:rPr lang="en-US" sz="1700" b="1" dirty="0">
                          <a:solidFill>
                            <a:schemeClr val="tx1">
                              <a:lumMod val="75000"/>
                              <a:lumOff val="25000"/>
                            </a:schemeClr>
                          </a:solidFill>
                          <a:effectLst/>
                          <a:latin typeface="+mn-lt"/>
                          <a:cs typeface="Futura" panose="020B0602020204020303" pitchFamily="34" charset="-79"/>
                        </a:rPr>
                        <a:t>Session</a:t>
                      </a:r>
                      <a:endParaRPr lang="en-US" sz="1700" b="1" dirty="0">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700" b="1">
                          <a:solidFill>
                            <a:schemeClr val="tx1">
                              <a:lumMod val="75000"/>
                              <a:lumOff val="25000"/>
                            </a:schemeClr>
                          </a:solidFill>
                          <a:effectLst/>
                          <a:latin typeface="+mn-lt"/>
                          <a:cs typeface="Futura" panose="020B0602020204020303" pitchFamily="34" charset="-79"/>
                        </a:rPr>
                        <a:t>Learning Objectives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700" b="1">
                          <a:solidFill>
                            <a:schemeClr val="tx1">
                              <a:lumMod val="75000"/>
                              <a:lumOff val="25000"/>
                            </a:schemeClr>
                          </a:solidFill>
                          <a:effectLst/>
                          <a:latin typeface="+mn-lt"/>
                          <a:cs typeface="Futura" panose="020B0602020204020303" pitchFamily="34" charset="-79"/>
                        </a:rPr>
                        <a:t>Discussions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700" b="1">
                          <a:solidFill>
                            <a:schemeClr val="tx1">
                              <a:lumMod val="75000"/>
                              <a:lumOff val="25000"/>
                            </a:schemeClr>
                          </a:solidFill>
                          <a:effectLst/>
                          <a:latin typeface="+mn-lt"/>
                          <a:cs typeface="Futura" panose="020B0602020204020303" pitchFamily="34" charset="-79"/>
                        </a:rPr>
                        <a:t>Exercises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3306571146"/>
                  </a:ext>
                </a:extLst>
              </a:tr>
              <a:tr h="2320290">
                <a:tc>
                  <a:txBody>
                    <a:bodyPr/>
                    <a:lstStyle/>
                    <a:p>
                      <a:r>
                        <a:rPr lang="en-US" sz="1700" dirty="0">
                          <a:solidFill>
                            <a:srgbClr val="000000"/>
                          </a:solidFill>
                          <a:effectLst/>
                          <a:latin typeface="+mn-lt"/>
                          <a:cs typeface="Futura" panose="020B0602020204020303" pitchFamily="34" charset="-79"/>
                        </a:rPr>
                        <a:t>Empathy</a:t>
                      </a:r>
                      <a:endParaRPr lang="en-US" sz="1700" dirty="0">
                        <a:effectLst/>
                        <a:latin typeface="+mn-lt"/>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buFont typeface="Arial" panose="020B0604020202020204" pitchFamily="34" charset="0"/>
                        <a:buChar char="•"/>
                      </a:pPr>
                      <a:r>
                        <a:rPr lang="en-US" sz="1700">
                          <a:solidFill>
                            <a:srgbClr val="000000"/>
                          </a:solidFill>
                          <a:effectLst/>
                          <a:latin typeface="+mn-lt"/>
                          <a:cs typeface="Futura" panose="020B0602020204020303" pitchFamily="34" charset="-79"/>
                        </a:rPr>
                        <a:t>Self-as-context</a:t>
                      </a:r>
                      <a:endParaRPr lang="en-US" sz="1700">
                        <a:effectLst/>
                        <a:latin typeface="+mn-lt"/>
                      </a:endParaRPr>
                    </a:p>
                    <a:p>
                      <a:pPr>
                        <a:buFont typeface="Arial" panose="020B0604020202020204" pitchFamily="34" charset="0"/>
                        <a:buChar char="•"/>
                      </a:pPr>
                      <a:r>
                        <a:rPr lang="en-US" sz="1700">
                          <a:solidFill>
                            <a:srgbClr val="000000"/>
                          </a:solidFill>
                          <a:effectLst/>
                          <a:latin typeface="+mn-lt"/>
                          <a:cs typeface="Futura" panose="020B0602020204020303" pitchFamily="34" charset="-79"/>
                        </a:rPr>
                        <a:t>Flexible Perspective-taking</a:t>
                      </a:r>
                      <a:endParaRPr lang="en-US" sz="1700">
                        <a:effectLst/>
                        <a:latin typeface="+mn-lt"/>
                      </a:endParaRPr>
                    </a:p>
                    <a:p>
                      <a:br>
                        <a:rPr lang="en-US" sz="1700">
                          <a:effectLst/>
                          <a:latin typeface="+mn-lt"/>
                        </a:rPr>
                      </a:br>
                      <a:endParaRPr lang="en-US" sz="1700">
                        <a:effectLst/>
                        <a:latin typeface="+mn-lt"/>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700">
                          <a:solidFill>
                            <a:srgbClr val="000000"/>
                          </a:solidFill>
                          <a:effectLst/>
                          <a:latin typeface="+mn-lt"/>
                          <a:cs typeface="Futura" panose="020B0602020204020303" pitchFamily="34" charset="-79"/>
                        </a:rPr>
                        <a:t>6.1 Self-as-context and deictic framing</a:t>
                      </a:r>
                      <a:endParaRPr lang="en-US" sz="1700">
                        <a:effectLst/>
                        <a:latin typeface="+mn-lt"/>
                      </a:endParaRPr>
                    </a:p>
                    <a:p>
                      <a:r>
                        <a:rPr lang="en-US" sz="1700">
                          <a:solidFill>
                            <a:srgbClr val="000000"/>
                          </a:solidFill>
                          <a:effectLst/>
                          <a:latin typeface="+mn-lt"/>
                          <a:cs typeface="Futura" panose="020B0602020204020303" pitchFamily="34" charset="-79"/>
                        </a:rPr>
                        <a:t>6.2 Empathic resonance as relational framing</a:t>
                      </a:r>
                      <a:endParaRPr lang="en-US" sz="1700">
                        <a:effectLst/>
                        <a:latin typeface="+mn-lt"/>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700" dirty="0">
                          <a:solidFill>
                            <a:srgbClr val="000000"/>
                          </a:solidFill>
                          <a:effectLst/>
                          <a:latin typeface="+mn-lt"/>
                          <a:cs typeface="Futura" panose="020B0602020204020303" pitchFamily="34" charset="-79"/>
                        </a:rPr>
                        <a:t>6.1 Cultivating the Observer Self and Compassionate Intention</a:t>
                      </a:r>
                      <a:endParaRPr lang="en-US" sz="1700" dirty="0">
                        <a:effectLst/>
                        <a:latin typeface="+mn-lt"/>
                      </a:endParaRPr>
                    </a:p>
                    <a:p>
                      <a:r>
                        <a:rPr lang="en-US" sz="1700" dirty="0">
                          <a:solidFill>
                            <a:srgbClr val="000000"/>
                          </a:solidFill>
                          <a:effectLst/>
                          <a:latin typeface="+mn-lt"/>
                          <a:cs typeface="Futura" panose="020B0602020204020303" pitchFamily="34" charset="-79"/>
                        </a:rPr>
                        <a:t>6.2 Multiple Self Technique</a:t>
                      </a:r>
                      <a:endParaRPr lang="en-US" sz="1700" dirty="0">
                        <a:effectLst/>
                        <a:latin typeface="+mn-lt"/>
                      </a:endParaRPr>
                    </a:p>
                    <a:p>
                      <a:r>
                        <a:rPr lang="en-US" sz="1700" dirty="0">
                          <a:solidFill>
                            <a:srgbClr val="000000"/>
                          </a:solidFill>
                          <a:effectLst/>
                          <a:latin typeface="+mn-lt"/>
                          <a:cs typeface="Futura" panose="020B0602020204020303" pitchFamily="34" charset="-79"/>
                        </a:rPr>
                        <a:t>6.3 Three Chair Technique for Inner Critic</a:t>
                      </a:r>
                      <a:endParaRPr lang="en-US" sz="1700" dirty="0">
                        <a:effectLst/>
                        <a:latin typeface="+mn-lt"/>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105805983"/>
                  </a:ext>
                </a:extLst>
              </a:tr>
            </a:tbl>
          </a:graphicData>
        </a:graphic>
      </p:graphicFrame>
    </p:spTree>
    <p:extLst>
      <p:ext uri="{BB962C8B-B14F-4D97-AF65-F5344CB8AC3E}">
        <p14:creationId xmlns:p14="http://schemas.microsoft.com/office/powerpoint/2010/main" val="17969721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1" y="857250"/>
            <a:ext cx="8610371" cy="2065452"/>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11" name="Picture 10">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2" name="Title 1">
            <a:extLst>
              <a:ext uri="{FF2B5EF4-FFF2-40B4-BE49-F238E27FC236}">
                <a16:creationId xmlns:a16="http://schemas.microsoft.com/office/drawing/2014/main" id="{A2DD8A4A-1085-0943-B1BB-DEB4E0BEBBB5}"/>
              </a:ext>
            </a:extLst>
          </p:cNvPr>
          <p:cNvSpPr>
            <a:spLocks noGrp="1"/>
          </p:cNvSpPr>
          <p:nvPr>
            <p:ph type="title"/>
          </p:nvPr>
        </p:nvSpPr>
        <p:spPr>
          <a:xfrm>
            <a:off x="884420" y="1477261"/>
            <a:ext cx="7375161" cy="994172"/>
          </a:xfrm>
        </p:spPr>
        <p:txBody>
          <a:bodyPr>
            <a:normAutofit/>
          </a:bodyPr>
          <a:lstStyle/>
          <a:p>
            <a:pPr algn="ctr"/>
            <a:r>
              <a:rPr lang="en-US" sz="3000" b="1" dirty="0">
                <a:solidFill>
                  <a:srgbClr val="FFFFFF"/>
                </a:solidFill>
              </a:rPr>
              <a:t>Session 7 Overview</a:t>
            </a:r>
          </a:p>
        </p:txBody>
      </p:sp>
      <p:graphicFrame>
        <p:nvGraphicFramePr>
          <p:cNvPr id="4" name="Content Placeholder 3">
            <a:extLst>
              <a:ext uri="{FF2B5EF4-FFF2-40B4-BE49-F238E27FC236}">
                <a16:creationId xmlns:a16="http://schemas.microsoft.com/office/drawing/2014/main" id="{A09C554B-C831-2849-801F-23FA3659EB00}"/>
              </a:ext>
            </a:extLst>
          </p:cNvPr>
          <p:cNvGraphicFramePr>
            <a:graphicFrameLocks noGrp="1"/>
          </p:cNvGraphicFramePr>
          <p:nvPr>
            <p:ph idx="1"/>
          </p:nvPr>
        </p:nvGraphicFramePr>
        <p:xfrm>
          <a:off x="777125" y="2871799"/>
          <a:ext cx="7589522" cy="2002450"/>
        </p:xfrm>
        <a:graphic>
          <a:graphicData uri="http://schemas.openxmlformats.org/drawingml/2006/table">
            <a:tbl>
              <a:tblPr firstRow="1" bandRow="1">
                <a:noFill/>
              </a:tblPr>
              <a:tblGrid>
                <a:gridCol w="1571193">
                  <a:extLst>
                    <a:ext uri="{9D8B030D-6E8A-4147-A177-3AD203B41FA5}">
                      <a16:colId xmlns:a16="http://schemas.microsoft.com/office/drawing/2014/main" val="71714544"/>
                    </a:ext>
                  </a:extLst>
                </a:gridCol>
                <a:gridCol w="2230793">
                  <a:extLst>
                    <a:ext uri="{9D8B030D-6E8A-4147-A177-3AD203B41FA5}">
                      <a16:colId xmlns:a16="http://schemas.microsoft.com/office/drawing/2014/main" val="2798841379"/>
                    </a:ext>
                  </a:extLst>
                </a:gridCol>
                <a:gridCol w="1893768">
                  <a:extLst>
                    <a:ext uri="{9D8B030D-6E8A-4147-A177-3AD203B41FA5}">
                      <a16:colId xmlns:a16="http://schemas.microsoft.com/office/drawing/2014/main" val="3144953410"/>
                    </a:ext>
                  </a:extLst>
                </a:gridCol>
                <a:gridCol w="1893768">
                  <a:extLst>
                    <a:ext uri="{9D8B030D-6E8A-4147-A177-3AD203B41FA5}">
                      <a16:colId xmlns:a16="http://schemas.microsoft.com/office/drawing/2014/main" val="3815484997"/>
                    </a:ext>
                  </a:extLst>
                </a:gridCol>
              </a:tblGrid>
              <a:tr h="383201">
                <a:tc>
                  <a:txBody>
                    <a:bodyPr/>
                    <a:lstStyle/>
                    <a:p>
                      <a:r>
                        <a:rPr lang="en-US" sz="1700" b="1" dirty="0">
                          <a:solidFill>
                            <a:schemeClr val="tx1">
                              <a:lumMod val="75000"/>
                              <a:lumOff val="25000"/>
                            </a:schemeClr>
                          </a:solidFill>
                          <a:effectLst/>
                          <a:latin typeface="+mn-lt"/>
                          <a:cs typeface="Futura" panose="020B0602020204020303" pitchFamily="34" charset="-79"/>
                        </a:rPr>
                        <a:t>Session</a:t>
                      </a:r>
                      <a:endParaRPr lang="en-US" sz="1700" b="1" dirty="0">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700" b="1">
                          <a:solidFill>
                            <a:schemeClr val="tx1">
                              <a:lumMod val="75000"/>
                              <a:lumOff val="25000"/>
                            </a:schemeClr>
                          </a:solidFill>
                          <a:effectLst/>
                          <a:latin typeface="+mn-lt"/>
                          <a:cs typeface="Futura" panose="020B0602020204020303" pitchFamily="34" charset="-79"/>
                        </a:rPr>
                        <a:t>Learning Objectives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700" b="1">
                          <a:solidFill>
                            <a:schemeClr val="tx1">
                              <a:lumMod val="75000"/>
                              <a:lumOff val="25000"/>
                            </a:schemeClr>
                          </a:solidFill>
                          <a:effectLst/>
                          <a:latin typeface="+mn-lt"/>
                          <a:cs typeface="Futura" panose="020B0602020204020303" pitchFamily="34" charset="-79"/>
                        </a:rPr>
                        <a:t>Discussions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700" b="1">
                          <a:solidFill>
                            <a:schemeClr val="tx1">
                              <a:lumMod val="75000"/>
                              <a:lumOff val="25000"/>
                            </a:schemeClr>
                          </a:solidFill>
                          <a:effectLst/>
                          <a:latin typeface="+mn-lt"/>
                          <a:cs typeface="Futura" panose="020B0602020204020303" pitchFamily="34" charset="-79"/>
                        </a:rPr>
                        <a:t>Exercises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3306571146"/>
                  </a:ext>
                </a:extLst>
              </a:tr>
              <a:tr h="1575151">
                <a:tc>
                  <a:txBody>
                    <a:bodyPr/>
                    <a:lstStyle/>
                    <a:p>
                      <a:r>
                        <a:rPr lang="en-US" sz="1700" dirty="0">
                          <a:solidFill>
                            <a:srgbClr val="000000"/>
                          </a:solidFill>
                          <a:effectLst/>
                          <a:latin typeface="+mn-lt"/>
                          <a:cs typeface="Futura" panose="020B0602020204020303" pitchFamily="34" charset="-79"/>
                        </a:rPr>
                        <a:t>Committed Compassionate Action</a:t>
                      </a:r>
                      <a:endParaRPr lang="en-US" sz="1700" dirty="0">
                        <a:effectLst/>
                        <a:latin typeface="+mn-lt"/>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buFont typeface="Arial" panose="020B0604020202020204" pitchFamily="34" charset="0"/>
                        <a:buChar char="•"/>
                      </a:pPr>
                      <a:r>
                        <a:rPr lang="en-US" sz="1700">
                          <a:solidFill>
                            <a:srgbClr val="000000"/>
                          </a:solidFill>
                          <a:effectLst/>
                          <a:latin typeface="+mn-lt"/>
                          <a:cs typeface="Futura" panose="020B0602020204020303" pitchFamily="34" charset="-79"/>
                        </a:rPr>
                        <a:t>Attributes of the Compassionate Self</a:t>
                      </a:r>
                      <a:endParaRPr lang="en-US" sz="1700">
                        <a:effectLst/>
                        <a:latin typeface="+mn-lt"/>
                      </a:endParaRPr>
                    </a:p>
                    <a:p>
                      <a:pPr>
                        <a:buFont typeface="Arial" panose="020B0604020202020204" pitchFamily="34" charset="0"/>
                        <a:buChar char="•"/>
                      </a:pPr>
                      <a:r>
                        <a:rPr lang="en-US" sz="1700">
                          <a:solidFill>
                            <a:srgbClr val="000000"/>
                          </a:solidFill>
                          <a:effectLst/>
                          <a:latin typeface="+mn-lt"/>
                          <a:cs typeface="Futura" panose="020B0602020204020303" pitchFamily="34" charset="-79"/>
                        </a:rPr>
                        <a:t>Courage Exposure</a:t>
                      </a:r>
                      <a:endParaRPr lang="en-US" sz="1700">
                        <a:effectLst/>
                        <a:latin typeface="+mn-lt"/>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700">
                          <a:solidFill>
                            <a:srgbClr val="000000"/>
                          </a:solidFill>
                          <a:effectLst/>
                          <a:latin typeface="+mn-lt"/>
                          <a:cs typeface="Futura" panose="020B0602020204020303" pitchFamily="34" charset="-79"/>
                        </a:rPr>
                        <a:t>7.1 Wisdom, Strength, and Commitment</a:t>
                      </a:r>
                      <a:endParaRPr lang="en-US" sz="1700">
                        <a:effectLst/>
                        <a:latin typeface="+mn-lt"/>
                      </a:endParaRPr>
                    </a:p>
                    <a:p>
                      <a:r>
                        <a:rPr lang="en-US" sz="1700">
                          <a:solidFill>
                            <a:srgbClr val="000000"/>
                          </a:solidFill>
                          <a:effectLst/>
                          <a:latin typeface="+mn-lt"/>
                          <a:cs typeface="Futura" panose="020B0602020204020303" pitchFamily="34" charset="-79"/>
                        </a:rPr>
                        <a:t>7.2 Using Imagery</a:t>
                      </a:r>
                      <a:endParaRPr lang="en-US" sz="1700">
                        <a:effectLst/>
                        <a:latin typeface="+mn-lt"/>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r>
                        <a:rPr lang="en-US" sz="1700" dirty="0">
                          <a:solidFill>
                            <a:srgbClr val="000000"/>
                          </a:solidFill>
                          <a:effectLst/>
                          <a:latin typeface="+mn-lt"/>
                          <a:cs typeface="Futura" panose="020B0602020204020303" pitchFamily="34" charset="-79"/>
                        </a:rPr>
                        <a:t>7.1 Compassionate Other Imagery</a:t>
                      </a:r>
                      <a:endParaRPr lang="en-US" sz="1700" dirty="0">
                        <a:effectLst/>
                        <a:latin typeface="+mn-lt"/>
                      </a:endParaRPr>
                    </a:p>
                    <a:p>
                      <a:r>
                        <a:rPr lang="en-US" sz="1700" dirty="0">
                          <a:solidFill>
                            <a:srgbClr val="000000"/>
                          </a:solidFill>
                          <a:effectLst/>
                          <a:latin typeface="+mn-lt"/>
                          <a:cs typeface="Futura" panose="020B0602020204020303" pitchFamily="34" charset="-79"/>
                        </a:rPr>
                        <a:t>7.2 Fierce Compassion Self</a:t>
                      </a:r>
                      <a:endParaRPr lang="en-US" sz="1700" dirty="0">
                        <a:effectLst/>
                        <a:latin typeface="+mn-lt"/>
                      </a:endParaRPr>
                    </a:p>
                    <a:p>
                      <a:r>
                        <a:rPr lang="en-US" sz="1700" dirty="0">
                          <a:solidFill>
                            <a:srgbClr val="000000"/>
                          </a:solidFill>
                          <a:effectLst/>
                          <a:latin typeface="+mn-lt"/>
                          <a:cs typeface="Futura" panose="020B0602020204020303" pitchFamily="34" charset="-79"/>
                        </a:rPr>
                        <a:t>7.3 Courage Exposure</a:t>
                      </a:r>
                      <a:endParaRPr lang="en-US" sz="1700" dirty="0">
                        <a:effectLst/>
                        <a:latin typeface="+mn-lt"/>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105805983"/>
                  </a:ext>
                </a:extLst>
              </a:tr>
            </a:tbl>
          </a:graphicData>
        </a:graphic>
      </p:graphicFrame>
    </p:spTree>
    <p:extLst>
      <p:ext uri="{BB962C8B-B14F-4D97-AF65-F5344CB8AC3E}">
        <p14:creationId xmlns:p14="http://schemas.microsoft.com/office/powerpoint/2010/main" val="16485989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1" y="857250"/>
            <a:ext cx="8610371" cy="2065452"/>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11" name="Picture 10">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2" name="Title 1">
            <a:extLst>
              <a:ext uri="{FF2B5EF4-FFF2-40B4-BE49-F238E27FC236}">
                <a16:creationId xmlns:a16="http://schemas.microsoft.com/office/drawing/2014/main" id="{A2DD8A4A-1085-0943-B1BB-DEB4E0BEBBB5}"/>
              </a:ext>
            </a:extLst>
          </p:cNvPr>
          <p:cNvSpPr>
            <a:spLocks noGrp="1"/>
          </p:cNvSpPr>
          <p:nvPr>
            <p:ph type="title"/>
          </p:nvPr>
        </p:nvSpPr>
        <p:spPr>
          <a:xfrm>
            <a:off x="884420" y="1477261"/>
            <a:ext cx="7375161" cy="994172"/>
          </a:xfrm>
        </p:spPr>
        <p:txBody>
          <a:bodyPr>
            <a:normAutofit/>
          </a:bodyPr>
          <a:lstStyle/>
          <a:p>
            <a:pPr algn="ctr"/>
            <a:r>
              <a:rPr lang="en-US" sz="3000" b="1" dirty="0">
                <a:solidFill>
                  <a:srgbClr val="FFFFFF"/>
                </a:solidFill>
              </a:rPr>
              <a:t>Session 8 Overview</a:t>
            </a:r>
          </a:p>
        </p:txBody>
      </p:sp>
      <p:graphicFrame>
        <p:nvGraphicFramePr>
          <p:cNvPr id="4" name="Content Placeholder 3">
            <a:extLst>
              <a:ext uri="{FF2B5EF4-FFF2-40B4-BE49-F238E27FC236}">
                <a16:creationId xmlns:a16="http://schemas.microsoft.com/office/drawing/2014/main" id="{A09C554B-C831-2849-801F-23FA3659EB00}"/>
              </a:ext>
            </a:extLst>
          </p:cNvPr>
          <p:cNvGraphicFramePr>
            <a:graphicFrameLocks noGrp="1"/>
          </p:cNvGraphicFramePr>
          <p:nvPr>
            <p:ph idx="1"/>
          </p:nvPr>
        </p:nvGraphicFramePr>
        <p:xfrm>
          <a:off x="777125" y="2732902"/>
          <a:ext cx="7589522" cy="3297850"/>
        </p:xfrm>
        <a:graphic>
          <a:graphicData uri="http://schemas.openxmlformats.org/drawingml/2006/table">
            <a:tbl>
              <a:tblPr firstRow="1" bandRow="1">
                <a:noFill/>
              </a:tblPr>
              <a:tblGrid>
                <a:gridCol w="1571193">
                  <a:extLst>
                    <a:ext uri="{9D8B030D-6E8A-4147-A177-3AD203B41FA5}">
                      <a16:colId xmlns:a16="http://schemas.microsoft.com/office/drawing/2014/main" val="71714544"/>
                    </a:ext>
                  </a:extLst>
                </a:gridCol>
                <a:gridCol w="2230793">
                  <a:extLst>
                    <a:ext uri="{9D8B030D-6E8A-4147-A177-3AD203B41FA5}">
                      <a16:colId xmlns:a16="http://schemas.microsoft.com/office/drawing/2014/main" val="2798841379"/>
                    </a:ext>
                  </a:extLst>
                </a:gridCol>
                <a:gridCol w="1893768">
                  <a:extLst>
                    <a:ext uri="{9D8B030D-6E8A-4147-A177-3AD203B41FA5}">
                      <a16:colId xmlns:a16="http://schemas.microsoft.com/office/drawing/2014/main" val="3144953410"/>
                    </a:ext>
                  </a:extLst>
                </a:gridCol>
                <a:gridCol w="1893768">
                  <a:extLst>
                    <a:ext uri="{9D8B030D-6E8A-4147-A177-3AD203B41FA5}">
                      <a16:colId xmlns:a16="http://schemas.microsoft.com/office/drawing/2014/main" val="3815484997"/>
                    </a:ext>
                  </a:extLst>
                </a:gridCol>
              </a:tblGrid>
              <a:tr h="383201">
                <a:tc>
                  <a:txBody>
                    <a:bodyPr/>
                    <a:lstStyle/>
                    <a:p>
                      <a:r>
                        <a:rPr lang="en-US" sz="1700" b="1" dirty="0">
                          <a:solidFill>
                            <a:schemeClr val="tx1">
                              <a:lumMod val="75000"/>
                              <a:lumOff val="25000"/>
                            </a:schemeClr>
                          </a:solidFill>
                          <a:effectLst/>
                          <a:latin typeface="+mn-lt"/>
                          <a:cs typeface="Futura" panose="020B0602020204020303" pitchFamily="34" charset="-79"/>
                        </a:rPr>
                        <a:t>Session</a:t>
                      </a:r>
                      <a:endParaRPr lang="en-US" sz="1700" b="1" dirty="0">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700" b="1">
                          <a:solidFill>
                            <a:schemeClr val="tx1">
                              <a:lumMod val="75000"/>
                              <a:lumOff val="25000"/>
                            </a:schemeClr>
                          </a:solidFill>
                          <a:effectLst/>
                          <a:latin typeface="+mn-lt"/>
                          <a:cs typeface="Futura" panose="020B0602020204020303" pitchFamily="34" charset="-79"/>
                        </a:rPr>
                        <a:t>Learning Objectives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700" b="1">
                          <a:solidFill>
                            <a:schemeClr val="tx1">
                              <a:lumMod val="75000"/>
                              <a:lumOff val="25000"/>
                            </a:schemeClr>
                          </a:solidFill>
                          <a:effectLst/>
                          <a:latin typeface="+mn-lt"/>
                          <a:cs typeface="Futura" panose="020B0602020204020303" pitchFamily="34" charset="-79"/>
                        </a:rPr>
                        <a:t>Discussions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tc>
                  <a:txBody>
                    <a:bodyPr/>
                    <a:lstStyle/>
                    <a:p>
                      <a:r>
                        <a:rPr lang="en-US" sz="1700" b="1">
                          <a:solidFill>
                            <a:schemeClr val="tx1">
                              <a:lumMod val="75000"/>
                              <a:lumOff val="25000"/>
                            </a:schemeClr>
                          </a:solidFill>
                          <a:effectLst/>
                          <a:latin typeface="+mn-lt"/>
                          <a:cs typeface="Futura" panose="020B0602020204020303" pitchFamily="34" charset="-79"/>
                        </a:rPr>
                        <a:t>Exercises</a:t>
                      </a:r>
                      <a:endParaRPr lang="en-US" sz="1700" b="1">
                        <a:solidFill>
                          <a:schemeClr val="tx1">
                            <a:lumMod val="75000"/>
                            <a:lumOff val="25000"/>
                          </a:schemeClr>
                        </a:solidFill>
                        <a:effectLst/>
                        <a:latin typeface="+mn-lt"/>
                      </a:endParaRPr>
                    </a:p>
                  </a:txBody>
                  <a:tcPr marL="131741" marR="9932" marT="65870" marB="65870">
                    <a:lnL w="12700" cmpd="sng">
                      <a:noFill/>
                      <a:prstDash val="solid"/>
                    </a:lnL>
                    <a:lnR w="12700" cmpd="sng">
                      <a:noFill/>
                      <a:prstDash val="solid"/>
                    </a:lnR>
                    <a:lnT w="12700" cmpd="sng">
                      <a:noFill/>
                      <a:prstDash val="soli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3306571146"/>
                  </a:ext>
                </a:extLst>
              </a:tr>
              <a:tr h="2628890">
                <a:tc>
                  <a:txBody>
                    <a:bodyPr/>
                    <a:lstStyle/>
                    <a:p>
                      <a:r>
                        <a:rPr lang="en-US" sz="1700" dirty="0">
                          <a:solidFill>
                            <a:srgbClr val="000000"/>
                          </a:solidFill>
                          <a:effectLst/>
                          <a:latin typeface="Futura" panose="020B0602020204020303" pitchFamily="34" charset="-79"/>
                          <a:cs typeface="Futura" panose="020B0602020204020303" pitchFamily="34" charset="-79"/>
                        </a:rPr>
                        <a:t>Conclusion: Compassionate Commitment  </a:t>
                      </a:r>
                      <a:endParaRPr lang="en-US" sz="1700" dirty="0">
                        <a:effectLst/>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buFont typeface="Arial" panose="020B0604020202020204" pitchFamily="34" charset="0"/>
                        <a:buChar char="•"/>
                      </a:pPr>
                      <a:r>
                        <a:rPr lang="en-US" sz="1700" dirty="0">
                          <a:solidFill>
                            <a:srgbClr val="000000"/>
                          </a:solidFill>
                          <a:effectLst/>
                          <a:latin typeface="Futura" panose="020B0602020204020303" pitchFamily="34" charset="-79"/>
                          <a:cs typeface="Futura" panose="020B0602020204020303" pitchFamily="34" charset="-79"/>
                        </a:rPr>
                        <a:t>Formal practices</a:t>
                      </a:r>
                      <a:endParaRPr lang="en-US" sz="1700" dirty="0">
                        <a:effectLst/>
                      </a:endParaRPr>
                    </a:p>
                    <a:p>
                      <a:pPr>
                        <a:buFont typeface="Arial" panose="020B0604020202020204" pitchFamily="34" charset="0"/>
                        <a:buChar char="•"/>
                      </a:pPr>
                      <a:r>
                        <a:rPr lang="en-US" sz="1700" dirty="0">
                          <a:solidFill>
                            <a:srgbClr val="000000"/>
                          </a:solidFill>
                          <a:effectLst/>
                          <a:latin typeface="Futura" panose="020B0602020204020303" pitchFamily="34" charset="-79"/>
                          <a:cs typeface="Futura" panose="020B0602020204020303" pitchFamily="34" charset="-79"/>
                        </a:rPr>
                        <a:t>Living a compassionate life</a:t>
                      </a:r>
                      <a:endParaRPr lang="en-US" sz="1700" dirty="0">
                        <a:effectLst/>
                      </a:endParaRPr>
                    </a:p>
                    <a:p>
                      <a:pPr>
                        <a:buFont typeface="Arial" panose="020B0604020202020204" pitchFamily="34" charset="0"/>
                        <a:buChar char="•"/>
                      </a:pPr>
                      <a:r>
                        <a:rPr lang="en-US" sz="1700" dirty="0">
                          <a:solidFill>
                            <a:srgbClr val="000000"/>
                          </a:solidFill>
                          <a:effectLst/>
                          <a:latin typeface="Futura" panose="020B0602020204020303" pitchFamily="34" charset="-79"/>
                          <a:cs typeface="Futura" panose="020B0602020204020303" pitchFamily="34" charset="-79"/>
                        </a:rPr>
                        <a:t>Conclusion: New Beginnings</a:t>
                      </a:r>
                      <a:endParaRPr lang="en-US" sz="1700" dirty="0">
                        <a:effectLst/>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buFont typeface="Arial" panose="020B0604020202020204" pitchFamily="34" charset="0"/>
                        <a:buChar char="•"/>
                      </a:pPr>
                      <a:r>
                        <a:rPr lang="en-US" sz="1700" dirty="0">
                          <a:solidFill>
                            <a:srgbClr val="000000"/>
                          </a:solidFill>
                          <a:effectLst/>
                          <a:latin typeface="Futura" panose="020B0602020204020303" pitchFamily="34" charset="-79"/>
                          <a:cs typeface="Futura" panose="020B0602020204020303" pitchFamily="34" charset="-79"/>
                        </a:rPr>
                        <a:t>8.1 Creating a formal meditation practice</a:t>
                      </a:r>
                      <a:endParaRPr lang="en-US" sz="1700" dirty="0">
                        <a:effectLst/>
                      </a:endParaRPr>
                    </a:p>
                    <a:p>
                      <a:pPr>
                        <a:buFont typeface="Arial" panose="020B0604020202020204" pitchFamily="34" charset="0"/>
                        <a:buChar char="•"/>
                      </a:pPr>
                      <a:r>
                        <a:rPr lang="en-US" sz="1700" dirty="0">
                          <a:solidFill>
                            <a:srgbClr val="000000"/>
                          </a:solidFill>
                          <a:effectLst/>
                          <a:latin typeface="Futura" panose="020B0602020204020303" pitchFamily="34" charset="-79"/>
                          <a:cs typeface="Futura" panose="020B0602020204020303" pitchFamily="34" charset="-79"/>
                        </a:rPr>
                        <a:t>8.2 Letter writing for future groups</a:t>
                      </a:r>
                      <a:endParaRPr lang="en-US" sz="1700" dirty="0">
                        <a:effectLst/>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a:buFont typeface="Arial" panose="020B0604020202020204" pitchFamily="34" charset="0"/>
                        <a:buChar char="•"/>
                      </a:pPr>
                      <a:r>
                        <a:rPr lang="en-US" sz="1700" dirty="0">
                          <a:solidFill>
                            <a:srgbClr val="000000"/>
                          </a:solidFill>
                          <a:effectLst/>
                          <a:latin typeface="Futura" panose="020B0602020204020303" pitchFamily="34" charset="-79"/>
                          <a:cs typeface="Futura" panose="020B0602020204020303" pitchFamily="34" charset="-79"/>
                        </a:rPr>
                        <a:t>8.1 Many Faces of Compassion</a:t>
                      </a:r>
                      <a:endParaRPr lang="en-US" sz="1700" dirty="0">
                        <a:effectLst/>
                      </a:endParaRPr>
                    </a:p>
                    <a:p>
                      <a:pPr>
                        <a:buFont typeface="Arial" panose="020B0604020202020204" pitchFamily="34" charset="0"/>
                        <a:buChar char="•"/>
                      </a:pPr>
                      <a:r>
                        <a:rPr lang="en-US" sz="1700" dirty="0">
                          <a:solidFill>
                            <a:srgbClr val="000000"/>
                          </a:solidFill>
                          <a:effectLst/>
                          <a:latin typeface="Futura" panose="020B0602020204020303" pitchFamily="34" charset="-79"/>
                          <a:cs typeface="Futura" panose="020B0602020204020303" pitchFamily="34" charset="-79"/>
                        </a:rPr>
                        <a:t>8.2 Embodying the Compassionate Ideal </a:t>
                      </a:r>
                      <a:endParaRPr lang="en-US" sz="1700" dirty="0">
                        <a:effectLst/>
                      </a:endParaRPr>
                    </a:p>
                    <a:p>
                      <a:pPr>
                        <a:buFont typeface="Arial" panose="020B0604020202020204" pitchFamily="34" charset="0"/>
                        <a:buChar char="•"/>
                      </a:pPr>
                      <a:r>
                        <a:rPr lang="en-US" sz="1700" dirty="0">
                          <a:solidFill>
                            <a:srgbClr val="000000"/>
                          </a:solidFill>
                          <a:effectLst/>
                          <a:latin typeface="Futura" panose="020B0602020204020303" pitchFamily="34" charset="-79"/>
                          <a:cs typeface="Futura" panose="020B0602020204020303" pitchFamily="34" charset="-79"/>
                        </a:rPr>
                        <a:t>8.3 Invisible Completion/Remembering Basic Goodness</a:t>
                      </a:r>
                      <a:br>
                        <a:rPr lang="en-US" sz="1700" dirty="0">
                          <a:effectLst/>
                          <a:latin typeface="Helvetica" pitchFamily="2" charset="0"/>
                        </a:rPr>
                      </a:br>
                      <a:endParaRPr lang="en-US" sz="1700" dirty="0">
                        <a:effectLst/>
                        <a:latin typeface="Helvetica" pitchFamily="2" charset="0"/>
                      </a:endParaRPr>
                    </a:p>
                  </a:txBody>
                  <a:tcPr marL="28575" marR="28575" marT="28575" marB="2857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105805983"/>
                  </a:ext>
                </a:extLst>
              </a:tr>
            </a:tbl>
          </a:graphicData>
        </a:graphic>
      </p:graphicFrame>
    </p:spTree>
    <p:extLst>
      <p:ext uri="{BB962C8B-B14F-4D97-AF65-F5344CB8AC3E}">
        <p14:creationId xmlns:p14="http://schemas.microsoft.com/office/powerpoint/2010/main" val="11689256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Shape 449"/>
          <p:cNvSpPr>
            <a:spLocks noGrp="1"/>
          </p:cNvSpPr>
          <p:nvPr>
            <p:ph type="title"/>
          </p:nvPr>
        </p:nvSpPr>
        <p:spPr>
          <a:prstGeom prst="rect">
            <a:avLst/>
          </a:prstGeom>
        </p:spPr>
        <p:txBody>
          <a:bodyPr/>
          <a:lstStyle>
            <a:lvl1pPr>
              <a:defRPr>
                <a:solidFill>
                  <a:srgbClr val="073E86"/>
                </a:solidFill>
              </a:defRPr>
            </a:lvl1pPr>
          </a:lstStyle>
          <a:p>
            <a:r>
              <a:t>Compassionate Flexibility</a:t>
            </a:r>
          </a:p>
        </p:txBody>
      </p:sp>
      <p:pic>
        <p:nvPicPr>
          <p:cNvPr id="824" name="Obtuse_heptagram.svg.png" descr="Obtuse_heptagram.sv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7521" y="2268188"/>
            <a:ext cx="4109044" cy="4008825"/>
          </a:xfrm>
          <a:prstGeom prst="rect">
            <a:avLst/>
          </a:prstGeom>
          <a:ln w="12700">
            <a:miter lim="400000"/>
          </a:ln>
        </p:spPr>
      </p:pic>
      <p:sp>
        <p:nvSpPr>
          <p:cNvPr id="825" name="Shape 451"/>
          <p:cNvSpPr/>
          <p:nvPr/>
        </p:nvSpPr>
        <p:spPr>
          <a:xfrm>
            <a:off x="3377267" y="1999856"/>
            <a:ext cx="2410661"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200" i="0">
                <a:solidFill>
                  <a:srgbClr val="073E86"/>
                </a:solidFill>
                <a:latin typeface="Hoefler Text"/>
                <a:ea typeface="Hoefler Text"/>
                <a:cs typeface="Hoefler Text"/>
                <a:sym typeface="Hoefler Text"/>
              </a:defRPr>
            </a:lvl1pPr>
          </a:lstStyle>
          <a:p>
            <a:pPr>
              <a:defRPr>
                <a:effectLst/>
              </a:defRPr>
            </a:pPr>
            <a:r>
              <a:rPr sz="1547"/>
              <a:t>Present Moment Sensitivity</a:t>
            </a:r>
          </a:p>
        </p:txBody>
      </p:sp>
      <p:sp>
        <p:nvSpPr>
          <p:cNvPr id="826" name="Shape 452"/>
          <p:cNvSpPr/>
          <p:nvPr/>
        </p:nvSpPr>
        <p:spPr>
          <a:xfrm>
            <a:off x="1252332" y="4661117"/>
            <a:ext cx="1271182" cy="54829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defRPr sz="2200" i="0">
                <a:solidFill>
                  <a:srgbClr val="073E86"/>
                </a:solidFill>
                <a:effectLst/>
                <a:latin typeface="Hoefler Text"/>
                <a:ea typeface="Hoefler Text"/>
                <a:cs typeface="Hoefler Text"/>
                <a:sym typeface="Hoefler Text"/>
              </a:defRPr>
            </a:pPr>
            <a:r>
              <a:rPr sz="1547"/>
              <a:t>Empathy</a:t>
            </a:r>
            <a:endParaRPr sz="1547">
              <a:solidFill>
                <a:srgbClr val="625B48"/>
              </a:solidFill>
            </a:endParaRPr>
          </a:p>
          <a:p>
            <a:pPr>
              <a:defRPr sz="2200" i="0">
                <a:solidFill>
                  <a:srgbClr val="073E86"/>
                </a:solidFill>
                <a:effectLst/>
                <a:latin typeface="Hoefler Text"/>
                <a:ea typeface="Hoefler Text"/>
                <a:cs typeface="Hoefler Text"/>
                <a:sym typeface="Hoefler Text"/>
              </a:defRPr>
            </a:pPr>
            <a:r>
              <a:rPr sz="1547"/>
              <a:t>(Self &amp; Other)</a:t>
            </a:r>
          </a:p>
        </p:txBody>
      </p:sp>
      <p:sp>
        <p:nvSpPr>
          <p:cNvPr id="827" name="Shape 453"/>
          <p:cNvSpPr/>
          <p:nvPr/>
        </p:nvSpPr>
        <p:spPr>
          <a:xfrm>
            <a:off x="6757139" y="4661117"/>
            <a:ext cx="1271182" cy="54829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defRPr sz="2200" i="0">
                <a:solidFill>
                  <a:srgbClr val="073E86"/>
                </a:solidFill>
                <a:effectLst/>
                <a:latin typeface="Hoefler Text"/>
                <a:ea typeface="Hoefler Text"/>
                <a:cs typeface="Hoefler Text"/>
                <a:sym typeface="Hoefler Text"/>
              </a:defRPr>
            </a:pPr>
            <a:r>
              <a:rPr sz="1547"/>
              <a:t>Sympathy</a:t>
            </a:r>
            <a:endParaRPr sz="1547">
              <a:solidFill>
                <a:srgbClr val="625B48"/>
              </a:solidFill>
            </a:endParaRPr>
          </a:p>
          <a:p>
            <a:pPr>
              <a:defRPr sz="2200" i="0">
                <a:solidFill>
                  <a:srgbClr val="073E86"/>
                </a:solidFill>
                <a:effectLst/>
                <a:latin typeface="Hoefler Text"/>
                <a:ea typeface="Hoefler Text"/>
                <a:cs typeface="Hoefler Text"/>
                <a:sym typeface="Hoefler Text"/>
              </a:defRPr>
            </a:pPr>
            <a:r>
              <a:rPr sz="1547" dirty="0"/>
              <a:t>(Self &amp; Other)</a:t>
            </a:r>
          </a:p>
        </p:txBody>
      </p:sp>
      <p:sp>
        <p:nvSpPr>
          <p:cNvPr id="828" name="Shape 454"/>
          <p:cNvSpPr/>
          <p:nvPr/>
        </p:nvSpPr>
        <p:spPr>
          <a:xfrm>
            <a:off x="1656231" y="6009500"/>
            <a:ext cx="1412631"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200" i="0">
                <a:solidFill>
                  <a:srgbClr val="073E86"/>
                </a:solidFill>
                <a:latin typeface="Hoefler Text"/>
                <a:ea typeface="Hoefler Text"/>
                <a:cs typeface="Hoefler Text"/>
                <a:sym typeface="Hoefler Text"/>
              </a:defRPr>
            </a:lvl1pPr>
          </a:lstStyle>
          <a:p>
            <a:pPr>
              <a:defRPr>
                <a:effectLst/>
              </a:defRPr>
            </a:pPr>
            <a:r>
              <a:rPr sz="1547"/>
              <a:t>Non-Judgement</a:t>
            </a:r>
          </a:p>
        </p:txBody>
      </p:sp>
      <p:sp>
        <p:nvSpPr>
          <p:cNvPr id="829" name="Shape 455"/>
          <p:cNvSpPr/>
          <p:nvPr/>
        </p:nvSpPr>
        <p:spPr>
          <a:xfrm>
            <a:off x="5674394" y="6009500"/>
            <a:ext cx="3001079"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200" i="0">
                <a:solidFill>
                  <a:srgbClr val="073E86"/>
                </a:solidFill>
                <a:latin typeface="Hoefler Text"/>
                <a:ea typeface="Hoefler Text"/>
                <a:cs typeface="Hoefler Text"/>
                <a:sym typeface="Hoefler Text"/>
              </a:defRPr>
            </a:lvl1pPr>
          </a:lstStyle>
          <a:p>
            <a:pPr>
              <a:defRPr>
                <a:effectLst/>
              </a:defRPr>
            </a:pPr>
            <a:r>
              <a:rPr sz="1547"/>
              <a:t>Committed Compassionate Action</a:t>
            </a:r>
          </a:p>
        </p:txBody>
      </p:sp>
      <p:sp>
        <p:nvSpPr>
          <p:cNvPr id="830" name="Shape 456"/>
          <p:cNvSpPr/>
          <p:nvPr/>
        </p:nvSpPr>
        <p:spPr>
          <a:xfrm>
            <a:off x="5895717" y="2727841"/>
            <a:ext cx="1722844" cy="31021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200" i="0">
                <a:solidFill>
                  <a:srgbClr val="073E86"/>
                </a:solidFill>
                <a:latin typeface="Hoefler Text"/>
                <a:ea typeface="Hoefler Text"/>
                <a:cs typeface="Hoefler Text"/>
                <a:sym typeface="Hoefler Text"/>
              </a:defRPr>
            </a:lvl1pPr>
          </a:lstStyle>
          <a:p>
            <a:pPr>
              <a:defRPr>
                <a:effectLst/>
              </a:defRPr>
            </a:pPr>
            <a:r>
              <a:rPr sz="1547"/>
              <a:t>Care for Well Being</a:t>
            </a:r>
          </a:p>
        </p:txBody>
      </p:sp>
      <p:sp>
        <p:nvSpPr>
          <p:cNvPr id="831" name="Shape 457"/>
          <p:cNvSpPr/>
          <p:nvPr/>
        </p:nvSpPr>
        <p:spPr>
          <a:xfrm>
            <a:off x="633950" y="2732306"/>
            <a:ext cx="2728825" cy="29944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sz="2100" i="0">
                <a:solidFill>
                  <a:srgbClr val="073E86"/>
                </a:solidFill>
                <a:latin typeface="Hoefler Text"/>
                <a:ea typeface="Hoefler Text"/>
                <a:cs typeface="Hoefler Text"/>
                <a:sym typeface="Hoefler Text"/>
              </a:defRPr>
            </a:lvl1pPr>
          </a:lstStyle>
          <a:p>
            <a:pPr>
              <a:defRPr>
                <a:effectLst/>
              </a:defRPr>
            </a:pPr>
            <a:r>
              <a:rPr sz="1477"/>
              <a:t>Acceptance &amp; Distress Tolerance</a:t>
            </a:r>
          </a:p>
        </p:txBody>
      </p:sp>
      <p:sp>
        <p:nvSpPr>
          <p:cNvPr id="832" name="Shape 458"/>
          <p:cNvSpPr/>
          <p:nvPr/>
        </p:nvSpPr>
        <p:spPr>
          <a:xfrm>
            <a:off x="4019557" y="4041735"/>
            <a:ext cx="1126079" cy="46172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defRPr i="0">
                <a:solidFill>
                  <a:srgbClr val="073E86"/>
                </a:solidFill>
                <a:effectLst/>
                <a:latin typeface="Hoefler Text"/>
                <a:ea typeface="Hoefler Text"/>
                <a:cs typeface="Hoefler Text"/>
                <a:sym typeface="Hoefler Text"/>
              </a:defRPr>
            </a:pPr>
            <a:r>
              <a:rPr sz="1266" dirty="0"/>
              <a:t>Compassionate</a:t>
            </a:r>
            <a:endParaRPr sz="1266" dirty="0">
              <a:solidFill>
                <a:srgbClr val="625B48"/>
              </a:solidFill>
            </a:endParaRPr>
          </a:p>
          <a:p>
            <a:pPr>
              <a:defRPr i="0">
                <a:solidFill>
                  <a:srgbClr val="073E86"/>
                </a:solidFill>
                <a:effectLst/>
                <a:latin typeface="Hoefler Text"/>
                <a:ea typeface="Hoefler Text"/>
                <a:cs typeface="Hoefler Text"/>
                <a:sym typeface="Hoefler Text"/>
              </a:defRPr>
            </a:pPr>
            <a:r>
              <a:rPr sz="1266" dirty="0"/>
              <a:t>Mind</a:t>
            </a:r>
          </a:p>
        </p:txBody>
      </p:sp>
    </p:spTree>
    <p:extLst>
      <p:ext uri="{BB962C8B-B14F-4D97-AF65-F5344CB8AC3E}">
        <p14:creationId xmlns:p14="http://schemas.microsoft.com/office/powerpoint/2010/main" val="2136480692"/>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 name="Shape 285"/>
          <p:cNvSpPr>
            <a:spLocks noGrp="1"/>
          </p:cNvSpPr>
          <p:nvPr>
            <p:ph type="title"/>
          </p:nvPr>
        </p:nvSpPr>
        <p:spPr>
          <a:prstGeom prst="rect">
            <a:avLst/>
          </a:prstGeom>
        </p:spPr>
        <p:txBody>
          <a:bodyPr/>
          <a:lstStyle>
            <a:lvl1pPr>
              <a:defRPr>
                <a:solidFill>
                  <a:srgbClr val="073E86"/>
                </a:solidFill>
              </a:defRPr>
            </a:lvl1pPr>
          </a:lstStyle>
          <a:p>
            <a:r>
              <a:t>Playing The Octave</a:t>
            </a:r>
          </a:p>
        </p:txBody>
      </p:sp>
      <p:pic>
        <p:nvPicPr>
          <p:cNvPr id="821" name="Picture 2" descr="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26059" y="2128612"/>
            <a:ext cx="6491883" cy="4057429"/>
          </a:xfrm>
          <a:prstGeom prst="rect">
            <a:avLst/>
          </a:prstGeom>
          <a:ln w="12700">
            <a:miter lim="400000"/>
          </a:ln>
        </p:spPr>
      </p:pic>
    </p:spTree>
    <p:extLst>
      <p:ext uri="{BB962C8B-B14F-4D97-AF65-F5344CB8AC3E}">
        <p14:creationId xmlns:p14="http://schemas.microsoft.com/office/powerpoint/2010/main" val="1006851915"/>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nvPr>
        </p:nvGraphicFramePr>
        <p:xfrm>
          <a:off x="457199" y="230937"/>
          <a:ext cx="8401987" cy="6408329"/>
        </p:xfrm>
        <a:graphic>
          <a:graphicData uri="http://schemas.openxmlformats.org/drawingml/2006/table">
            <a:tbl>
              <a:tblPr firstRow="1" bandRow="1">
                <a:tableStyleId>{2D5ABB26-0587-4C30-8999-92F81FD0307C}</a:tableStyleId>
              </a:tblPr>
              <a:tblGrid>
                <a:gridCol w="2395982">
                  <a:extLst>
                    <a:ext uri="{9D8B030D-6E8A-4147-A177-3AD203B41FA5}">
                      <a16:colId xmlns:a16="http://schemas.microsoft.com/office/drawing/2014/main" val="20000"/>
                    </a:ext>
                  </a:extLst>
                </a:gridCol>
                <a:gridCol w="2123553">
                  <a:extLst>
                    <a:ext uri="{9D8B030D-6E8A-4147-A177-3AD203B41FA5}">
                      <a16:colId xmlns:a16="http://schemas.microsoft.com/office/drawing/2014/main" val="20001"/>
                    </a:ext>
                  </a:extLst>
                </a:gridCol>
                <a:gridCol w="3882452">
                  <a:extLst>
                    <a:ext uri="{9D8B030D-6E8A-4147-A177-3AD203B41FA5}">
                      <a16:colId xmlns:a16="http://schemas.microsoft.com/office/drawing/2014/main" val="20002"/>
                    </a:ext>
                  </a:extLst>
                </a:gridCol>
              </a:tblGrid>
              <a:tr h="126890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a:t>Compassionate Flexibility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400" b="1" dirty="0"/>
                        <a:t>Signals </a:t>
                      </a:r>
                      <a:r>
                        <a:rPr lang="en-US" sz="2400" b="1" baseline="0" dirty="0"/>
                        <a:t>or </a:t>
                      </a:r>
                      <a:r>
                        <a:rPr lang="en-US" sz="2400" b="1" dirty="0"/>
                        <a:t>Indicators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a:t>Guided Discovery or Transitions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1541378">
                <a:tc>
                  <a:txBody>
                    <a:bodyPr/>
                    <a:lstStyle/>
                    <a:p>
                      <a:r>
                        <a:rPr lang="en-US" sz="2000" dirty="0"/>
                        <a:t>Sensitivity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000" dirty="0"/>
                        <a:t>Narrow or inflexible attention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000" dirty="0"/>
                        <a:t>Where or how does that feel in your body?</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2000" kern="1200" dirty="0">
                          <a:solidFill>
                            <a:schemeClr val="tx1"/>
                          </a:solidFill>
                          <a:effectLst/>
                          <a:latin typeface="+mn-lt"/>
                          <a:ea typeface="+mn-ea"/>
                          <a:cs typeface="+mn-cs"/>
                        </a:rPr>
                        <a:t>Where is your attention pulled?</a:t>
                      </a:r>
                      <a:r>
                        <a:rPr lang="en-GB" sz="1800" kern="1200" dirty="0">
                          <a:solidFill>
                            <a:schemeClr val="tx1"/>
                          </a:solidFill>
                          <a:effectLst/>
                          <a:latin typeface="+mn-lt"/>
                          <a:ea typeface="+mn-ea"/>
                          <a:cs typeface="+mn-cs"/>
                        </a:rPr>
                        <a:t> </a:t>
                      </a:r>
                      <a:r>
                        <a:rPr lang="en-US" sz="2000" dirty="0"/>
                        <a:t>What part are you focused</a:t>
                      </a:r>
                      <a:r>
                        <a:rPr lang="en-US" sz="2000" baseline="0" dirty="0"/>
                        <a:t> on the most?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907221">
                <a:tc>
                  <a:txBody>
                    <a:bodyPr/>
                    <a:lstStyle/>
                    <a:p>
                      <a:r>
                        <a:rPr lang="en-US" sz="2000" dirty="0"/>
                        <a:t>Distress</a:t>
                      </a:r>
                      <a:r>
                        <a:rPr lang="en-US" sz="2000" baseline="0" dirty="0"/>
                        <a:t> Tolerance</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000" dirty="0"/>
                        <a:t>Avoidance</a:t>
                      </a:r>
                    </a:p>
                    <a:p>
                      <a:r>
                        <a:rPr lang="en-US" sz="2000" dirty="0"/>
                        <a:t>Rumination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000" dirty="0"/>
                        <a:t>What part of this</a:t>
                      </a:r>
                      <a:r>
                        <a:rPr lang="en-US" sz="2000" baseline="0" dirty="0"/>
                        <a:t> are you least willing to feel?</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16759">
                <a:tc>
                  <a:txBody>
                    <a:bodyPr/>
                    <a:lstStyle/>
                    <a:p>
                      <a:r>
                        <a:rPr lang="en-US" sz="2000" dirty="0"/>
                        <a:t>Non Judgment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000" dirty="0"/>
                        <a:t>Literality of private  events;</a:t>
                      </a:r>
                    </a:p>
                    <a:p>
                      <a:r>
                        <a:rPr lang="en-US" sz="2000" dirty="0"/>
                        <a:t>“word</a:t>
                      </a:r>
                      <a:r>
                        <a:rPr lang="en-US" sz="2000" baseline="0" dirty="0"/>
                        <a:t> prisons” (should, never, must, always…)</a:t>
                      </a:r>
                      <a:endParaRPr lang="en-US" sz="2000" dirty="0"/>
                    </a:p>
                    <a:p>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000" baseline="0" dirty="0"/>
                        <a:t>If that were true, what would be your biggest fear?</a:t>
                      </a:r>
                    </a:p>
                    <a:p>
                      <a:r>
                        <a:rPr lang="en-US" sz="2000" baseline="0" dirty="0"/>
                        <a:t>If I could take that away what would you be afraid of happening?</a:t>
                      </a:r>
                    </a:p>
                    <a:p>
                      <a:r>
                        <a:rPr lang="en-US" sz="2000" baseline="0" dirty="0"/>
                        <a:t>How old is that?</a:t>
                      </a:r>
                    </a:p>
                    <a:p>
                      <a:r>
                        <a:rPr lang="en-US" sz="2000" baseline="0" dirty="0"/>
                        <a:t>What would your compassionate self say about…?</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044126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nvPr>
        </p:nvGraphicFramePr>
        <p:xfrm>
          <a:off x="209862" y="214441"/>
          <a:ext cx="8829208" cy="6565118"/>
        </p:xfrm>
        <a:graphic>
          <a:graphicData uri="http://schemas.openxmlformats.org/drawingml/2006/table">
            <a:tbl>
              <a:tblPr firstRow="1" bandRow="1">
                <a:tableStyleId>{2D5ABB26-0587-4C30-8999-92F81FD0307C}</a:tableStyleId>
              </a:tblPr>
              <a:tblGrid>
                <a:gridCol w="2517813">
                  <a:extLst>
                    <a:ext uri="{9D8B030D-6E8A-4147-A177-3AD203B41FA5}">
                      <a16:colId xmlns:a16="http://schemas.microsoft.com/office/drawing/2014/main" val="20000"/>
                    </a:ext>
                  </a:extLst>
                </a:gridCol>
                <a:gridCol w="2353570">
                  <a:extLst>
                    <a:ext uri="{9D8B030D-6E8A-4147-A177-3AD203B41FA5}">
                      <a16:colId xmlns:a16="http://schemas.microsoft.com/office/drawing/2014/main" val="20001"/>
                    </a:ext>
                  </a:extLst>
                </a:gridCol>
                <a:gridCol w="3957825">
                  <a:extLst>
                    <a:ext uri="{9D8B030D-6E8A-4147-A177-3AD203B41FA5}">
                      <a16:colId xmlns:a16="http://schemas.microsoft.com/office/drawing/2014/main" val="20002"/>
                    </a:ext>
                  </a:extLst>
                </a:gridCol>
              </a:tblGrid>
              <a:tr h="108559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a:t>Compassionate Flexibility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400" b="1" dirty="0"/>
                        <a:t>Signals </a:t>
                      </a:r>
                      <a:r>
                        <a:rPr lang="en-US" sz="2400" b="1" baseline="0" dirty="0"/>
                        <a:t>or </a:t>
                      </a:r>
                      <a:r>
                        <a:rPr lang="en-US" sz="2400" b="1" dirty="0"/>
                        <a:t>Indicators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a:t>Guided Discovery or Transitions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1581455">
                <a:tc>
                  <a:txBody>
                    <a:bodyPr/>
                    <a:lstStyle/>
                    <a:p>
                      <a:r>
                        <a:rPr lang="en-US" sz="2000" dirty="0"/>
                        <a:t>Flexible</a:t>
                      </a:r>
                      <a:r>
                        <a:rPr lang="en-US" sz="2000" baseline="0" dirty="0"/>
                        <a:t> perspectives</a:t>
                      </a:r>
                    </a:p>
                    <a:p>
                      <a:r>
                        <a:rPr lang="en-US" sz="2000" baseline="0" dirty="0"/>
                        <a:t>(Sympathy Empathy)</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000" dirty="0"/>
                        <a:t>Lack of</a:t>
                      </a:r>
                      <a:r>
                        <a:rPr lang="en-US" sz="2000" baseline="0" dirty="0"/>
                        <a:t> presence or perspective taking</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000" dirty="0"/>
                        <a:t>What part of you is noticing this? If I were you</a:t>
                      </a:r>
                      <a:r>
                        <a:rPr lang="en-US" sz="2000" baseline="0" dirty="0"/>
                        <a:t> and you were me, what would you be thinking/feeling about this? Imagining child self </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131869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Care for well being</a:t>
                      </a:r>
                    </a:p>
                    <a:p>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000" dirty="0"/>
                        <a:t>Reduced or lack of caring behaviors, lack of motivation to care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000" dirty="0"/>
                        <a:t>If that were</a:t>
                      </a:r>
                      <a:r>
                        <a:rPr lang="en-US" sz="2000" baseline="0" dirty="0"/>
                        <a:t> the case, what would you have to stop caring about for this not to bother you?</a:t>
                      </a:r>
                      <a:r>
                        <a:rPr lang="en-US" sz="2000" dirty="0"/>
                        <a:t> Miracle questions/Values authorship.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545391">
                <a:tc>
                  <a:txBody>
                    <a:bodyPr/>
                    <a:lstStyle/>
                    <a:p>
                      <a:r>
                        <a:rPr lang="en-US" sz="2000" dirty="0"/>
                        <a:t>Commitment to prevent or alleviate suffering</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000" dirty="0"/>
                        <a:t>Impulsivity</a:t>
                      </a:r>
                      <a:r>
                        <a:rPr lang="en-US" sz="2000" baseline="0" dirty="0"/>
                        <a:t> or stagnation</a:t>
                      </a:r>
                    </a:p>
                    <a:p>
                      <a:r>
                        <a:rPr lang="en-US" sz="2000" dirty="0"/>
                        <a:t>Emotional</a:t>
                      </a:r>
                      <a:r>
                        <a:rPr lang="en-US" sz="2000" baseline="0" dirty="0"/>
                        <a:t> or rule governed behavior</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000" dirty="0"/>
                        <a:t>What is it that you are not</a:t>
                      </a:r>
                      <a:r>
                        <a:rPr lang="en-US" sz="2000" baseline="0" dirty="0"/>
                        <a:t> doing that would move you in that direction?</a:t>
                      </a:r>
                    </a:p>
                    <a:p>
                      <a:r>
                        <a:rPr lang="en-US" sz="2000" baseline="0" dirty="0"/>
                        <a:t>Could we come up with a practice that will help you embody and act on this? To care for &amp; protect your well-being?</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66360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FE6B7-6671-454F-8713-BC57FC278BE2}"/>
              </a:ext>
            </a:extLst>
          </p:cNvPr>
          <p:cNvSpPr>
            <a:spLocks noGrp="1"/>
          </p:cNvSpPr>
          <p:nvPr>
            <p:ph type="title"/>
          </p:nvPr>
        </p:nvSpPr>
        <p:spPr>
          <a:xfrm>
            <a:off x="720738" y="335119"/>
            <a:ext cx="7702210" cy="959177"/>
          </a:xfrm>
        </p:spPr>
        <p:txBody>
          <a:bodyPr>
            <a:normAutofit/>
          </a:bodyPr>
          <a:lstStyle/>
          <a:p>
            <a:r>
              <a:rPr lang="en-US" dirty="0"/>
              <a:t>Fierce Compassion</a:t>
            </a:r>
          </a:p>
        </p:txBody>
      </p:sp>
      <p:sp>
        <p:nvSpPr>
          <p:cNvPr id="3" name="Content Placeholder 2">
            <a:extLst>
              <a:ext uri="{FF2B5EF4-FFF2-40B4-BE49-F238E27FC236}">
                <a16:creationId xmlns:a16="http://schemas.microsoft.com/office/drawing/2014/main" id="{D92D9CA9-770E-444B-ABBA-6BCB61BFE17F}"/>
              </a:ext>
            </a:extLst>
          </p:cNvPr>
          <p:cNvSpPr>
            <a:spLocks noGrp="1"/>
          </p:cNvSpPr>
          <p:nvPr>
            <p:ph idx="1"/>
          </p:nvPr>
        </p:nvSpPr>
        <p:spPr>
          <a:xfrm>
            <a:off x="1" y="1855701"/>
            <a:ext cx="8422947" cy="2304183"/>
          </a:xfrm>
        </p:spPr>
        <p:txBody>
          <a:bodyPr>
            <a:normAutofit fontScale="25000" lnSpcReduction="20000"/>
          </a:bodyPr>
          <a:lstStyle/>
          <a:p>
            <a:r>
              <a:rPr lang="en-US" sz="12800" dirty="0"/>
              <a:t>Psychological flexibility and our embodied motivation to give and receive care are key aspects in healing and awakening human potential.</a:t>
            </a:r>
          </a:p>
          <a:p>
            <a:endParaRPr lang="en-US" sz="1425"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7503" y="4966267"/>
            <a:ext cx="1886497" cy="1886497"/>
          </a:xfrm>
          <a:prstGeom prst="rect">
            <a:avLst/>
          </a:prstGeom>
        </p:spPr>
      </p:pic>
    </p:spTree>
    <p:extLst>
      <p:ext uri="{BB962C8B-B14F-4D97-AF65-F5344CB8AC3E}">
        <p14:creationId xmlns:p14="http://schemas.microsoft.com/office/powerpoint/2010/main" val="3610107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3.jpeg"/>
          <p:cNvPicPr/>
          <p:nvPr/>
        </p:nvPicPr>
        <p:blipFill>
          <a:blip r:embed="rId2"/>
          <a:stretch>
            <a:fillRect/>
          </a:stretch>
        </p:blipFill>
        <p:spPr>
          <a:xfrm>
            <a:off x="2715870" y="562515"/>
            <a:ext cx="3699527" cy="4958362"/>
          </a:xfrm>
          <a:prstGeom prst="rect">
            <a:avLst/>
          </a:prstGeom>
          <a:ln w="12700">
            <a:miter lim="400000"/>
          </a:ln>
        </p:spPr>
      </p:pic>
      <p:sp>
        <p:nvSpPr>
          <p:cNvPr id="3" name="TextBox 2"/>
          <p:cNvSpPr txBox="1"/>
          <p:nvPr/>
        </p:nvSpPr>
        <p:spPr>
          <a:xfrm>
            <a:off x="1972714" y="5799526"/>
            <a:ext cx="5185840" cy="5049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algn="ctr" defTabSz="410751" hangingPunct="0"/>
            <a:r>
              <a:rPr lang="en-US" sz="2800" i="1" dirty="0">
                <a:solidFill>
                  <a:schemeClr val="tx1">
                    <a:alpha val="80000"/>
                  </a:schemeClr>
                </a:solidFill>
                <a:sym typeface="Hoefler Text"/>
              </a:rPr>
              <a:t>MINDFULCOMPASSION.COM</a:t>
            </a:r>
          </a:p>
        </p:txBody>
      </p:sp>
    </p:spTree>
    <p:extLst>
      <p:ext uri="{BB962C8B-B14F-4D97-AF65-F5344CB8AC3E}">
        <p14:creationId xmlns:p14="http://schemas.microsoft.com/office/powerpoint/2010/main" val="29531179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1265" y="1254125"/>
            <a:ext cx="4178300" cy="4178300"/>
          </a:xfrm>
          <a:prstGeom prst="rect">
            <a:avLst/>
          </a:prstGeom>
        </p:spPr>
      </p:pic>
      <p:sp>
        <p:nvSpPr>
          <p:cNvPr id="3" name="TextBox 2"/>
          <p:cNvSpPr txBox="1"/>
          <p:nvPr/>
        </p:nvSpPr>
        <p:spPr>
          <a:xfrm>
            <a:off x="906236" y="2473779"/>
            <a:ext cx="3012622" cy="2123658"/>
          </a:xfrm>
          <a:prstGeom prst="rect">
            <a:avLst/>
          </a:prstGeom>
          <a:noFill/>
        </p:spPr>
        <p:txBody>
          <a:bodyPr wrap="square" rtlCol="0">
            <a:spAutoFit/>
          </a:bodyPr>
          <a:lstStyle/>
          <a:p>
            <a:r>
              <a:rPr lang="en-US" sz="3300" dirty="0">
                <a:latin typeface="Bangla MN" charset="0"/>
                <a:ea typeface="Bangla MN" charset="0"/>
                <a:cs typeface="Bangla MN" charset="0"/>
              </a:rPr>
              <a:t>Thank you for being you and being here!</a:t>
            </a:r>
          </a:p>
        </p:txBody>
      </p:sp>
    </p:spTree>
    <p:extLst>
      <p:ext uri="{BB962C8B-B14F-4D97-AF65-F5344CB8AC3E}">
        <p14:creationId xmlns:p14="http://schemas.microsoft.com/office/powerpoint/2010/main" val="20454586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Moroccan">
  <a:themeElements>
    <a:clrScheme name="Moroccan">
      <a:dk1>
        <a:srgbClr val="073D86"/>
      </a:dk1>
      <a:lt1>
        <a:srgbClr val="86837F"/>
      </a:lt1>
      <a:dk2>
        <a:srgbClr val="A7A7A7"/>
      </a:dk2>
      <a:lt2>
        <a:srgbClr val="535353"/>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elvetica Neue"/>
        <a:ea typeface="Helvetica Neue"/>
        <a:cs typeface="Helvetica Neue"/>
      </a:majorFont>
      <a:minorFont>
        <a:latin typeface="Helvetica"/>
        <a:ea typeface="Helvetica"/>
        <a:cs typeface="Helvetica"/>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73E86"/>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1" u="none" strike="noStrike" cap="none" spc="0" normalizeH="0" baseline="0">
            <a:ln>
              <a:noFill/>
            </a:ln>
            <a:solidFill>
              <a:srgbClr val="86837F"/>
            </a:solidFill>
            <a:effectLst>
              <a:outerShdw blurRad="25400" dist="12700" dir="5400000" rotWithShape="0">
                <a:srgbClr val="FFFFFF"/>
              </a:outerShdw>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1" u="none" strike="noStrike" cap="none" spc="0" normalizeH="0" baseline="0">
            <a:ln>
              <a:noFill/>
            </a:ln>
            <a:solidFill>
              <a:srgbClr val="86837F"/>
            </a:solidFill>
            <a:effectLst>
              <a:outerShdw blurRad="25400" dist="12700" dir="5400000" rotWithShape="0">
                <a:srgbClr val="FFFFFF"/>
              </a:outerShdw>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3_Moroccan">
  <a:themeElements>
    <a:clrScheme name="Moroccan">
      <a:dk1>
        <a:srgbClr val="073D86"/>
      </a:dk1>
      <a:lt1>
        <a:srgbClr val="86837F"/>
      </a:lt1>
      <a:dk2>
        <a:srgbClr val="A7A7A7"/>
      </a:dk2>
      <a:lt2>
        <a:srgbClr val="535353"/>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elvetica Neue"/>
        <a:ea typeface="Helvetica Neue"/>
        <a:cs typeface="Helvetica Neue"/>
      </a:majorFont>
      <a:minorFont>
        <a:latin typeface="Helvetica"/>
        <a:ea typeface="Helvetica"/>
        <a:cs typeface="Helvetica"/>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73E86"/>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1" u="none" strike="noStrike" cap="none" spc="0" normalizeH="0" baseline="0">
            <a:ln>
              <a:noFill/>
            </a:ln>
            <a:solidFill>
              <a:srgbClr val="86837F"/>
            </a:solidFill>
            <a:effectLst>
              <a:outerShdw blurRad="25400" dist="12700" dir="5400000" rotWithShape="0">
                <a:srgbClr val="FFFFFF"/>
              </a:outerShdw>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1" u="none" strike="noStrike" cap="none" spc="0" normalizeH="0" baseline="0">
            <a:ln>
              <a:noFill/>
            </a:ln>
            <a:solidFill>
              <a:srgbClr val="86837F"/>
            </a:solidFill>
            <a:effectLst>
              <a:outerShdw blurRad="25400" dist="12700" dir="5400000" rotWithShape="0">
                <a:srgbClr val="FFFFFF"/>
              </a:outerShdw>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4_Moroccan">
  <a:themeElements>
    <a:clrScheme name="Moroccan">
      <a:dk1>
        <a:srgbClr val="073D86"/>
      </a:dk1>
      <a:lt1>
        <a:srgbClr val="86837F"/>
      </a:lt1>
      <a:dk2>
        <a:srgbClr val="A7A7A7"/>
      </a:dk2>
      <a:lt2>
        <a:srgbClr val="535353"/>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elvetica Neue"/>
        <a:ea typeface="Helvetica Neue"/>
        <a:cs typeface="Helvetica Neue"/>
      </a:majorFont>
      <a:minorFont>
        <a:latin typeface="Helvetica"/>
        <a:ea typeface="Helvetica"/>
        <a:cs typeface="Helvetica"/>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73E86"/>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1" u="none" strike="noStrike" cap="none" spc="0" normalizeH="0" baseline="0">
            <a:ln>
              <a:noFill/>
            </a:ln>
            <a:solidFill>
              <a:srgbClr val="86837F"/>
            </a:solidFill>
            <a:effectLst>
              <a:outerShdw blurRad="25400" dist="12700" dir="5400000" rotWithShape="0">
                <a:srgbClr val="FFFFFF"/>
              </a:outerShdw>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1" u="none" strike="noStrike" cap="none" spc="0" normalizeH="0" baseline="0">
            <a:ln>
              <a:noFill/>
            </a:ln>
            <a:solidFill>
              <a:srgbClr val="86837F"/>
            </a:solidFill>
            <a:effectLst>
              <a:outerShdw blurRad="25400" dist="12700" dir="5400000" rotWithShape="0">
                <a:srgbClr val="FFFFFF"/>
              </a:outerShdw>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4_Default Design">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None/>
          <a:tabLst/>
          <a:defRPr kumimoji="0" lang="en-GB" sz="1800" b="1"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None/>
          <a:tabLst/>
          <a:defRPr kumimoji="0" lang="en-GB" sz="1800" b="1"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2_Default Design">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None/>
          <a:tabLst/>
          <a:defRPr kumimoji="0" lang="en-GB" sz="1800" b="1"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Tx/>
          <a:buSzTx/>
          <a:buFontTx/>
          <a:buNone/>
          <a:tabLst/>
          <a:defRPr kumimoji="0" lang="en-GB" sz="1800" b="1" i="0" u="none" strike="noStrike" cap="none" normalizeH="0" baseline="0" smtClean="0">
            <a:ln>
              <a:noFill/>
            </a:ln>
            <a:solidFill>
              <a:schemeClr val="bg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37790</TotalTime>
  <Words>2612</Words>
  <Application>Microsoft Office PowerPoint</Application>
  <PresentationFormat>On-screen Show (4:3)</PresentationFormat>
  <Paragraphs>507</Paragraphs>
  <Slides>91</Slides>
  <Notes>13</Notes>
  <HiddenSlides>0</HiddenSlides>
  <MMClips>0</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91</vt:i4>
      </vt:variant>
    </vt:vector>
  </HeadingPairs>
  <TitlesOfParts>
    <vt:vector size="117" baseType="lpstr">
      <vt:lpstr>American Typewriter</vt:lpstr>
      <vt:lpstr>Arial</vt:lpstr>
      <vt:lpstr>Bangla MN</vt:lpstr>
      <vt:lpstr>Calibri</vt:lpstr>
      <vt:lpstr>Calibri Light</vt:lpstr>
      <vt:lpstr>Century Gothic</vt:lpstr>
      <vt:lpstr>Century Schoolbook</vt:lpstr>
      <vt:lpstr>Cochin</vt:lpstr>
      <vt:lpstr>Copperplate</vt:lpstr>
      <vt:lpstr>Didot</vt:lpstr>
      <vt:lpstr>Futura</vt:lpstr>
      <vt:lpstr>Georgia</vt:lpstr>
      <vt:lpstr>Helvetica</vt:lpstr>
      <vt:lpstr>Helvetica Neue</vt:lpstr>
      <vt:lpstr>Hoefler Text</vt:lpstr>
      <vt:lpstr>Palatino</vt:lpstr>
      <vt:lpstr>Palatino Linotype</vt:lpstr>
      <vt:lpstr>Times New Roman</vt:lpstr>
      <vt:lpstr>Wingdings</vt:lpstr>
      <vt:lpstr>Office Theme</vt:lpstr>
      <vt:lpstr>1_Moroccan</vt:lpstr>
      <vt:lpstr>3_Moroccan</vt:lpstr>
      <vt:lpstr>4_Moroccan</vt:lpstr>
      <vt:lpstr>4_Default Design</vt:lpstr>
      <vt:lpstr>22_Default Design</vt:lpstr>
      <vt:lpstr>1_Office Theme</vt:lpstr>
      <vt:lpstr>Fierce Compassion: an 8 week compassion focused acceptance &amp; commitment therapy group  </vt:lpstr>
      <vt:lpstr>Compassion Focused Therapy, Acceptance and Commitment Therapy &amp; Compassionate Mind Training   </vt:lpstr>
      <vt:lpstr>Fierce Compassion Materials for Research and Implementation – Text: 845-664-1498 Email: VIP@mindfulcompassion.com   </vt:lpstr>
      <vt:lpstr>PowerPoint Presentation</vt:lpstr>
      <vt:lpstr>PowerPoint Presentation</vt:lpstr>
      <vt:lpstr>Consent &amp; Responsibility</vt:lpstr>
      <vt:lpstr>A Beginning Is  Invisible</vt:lpstr>
      <vt:lpstr>Fierce Compassion</vt:lpstr>
      <vt:lpstr>Fierce Compassion</vt:lpstr>
      <vt:lpstr>Fierce Compassion</vt:lpstr>
      <vt:lpstr>Compassion Defined</vt:lpstr>
      <vt:lpstr>Two Psychologies of Compassion:  ENGAGEMENT</vt:lpstr>
      <vt:lpstr>Two Psychologies of Compassion:  COURAGE &amp; DEDICATION</vt:lpstr>
      <vt:lpstr>Interacting Processes of Compassion</vt:lpstr>
      <vt:lpstr>Interacting Processes of Compassion</vt:lpstr>
      <vt:lpstr>Interacting Processes of Compassion</vt:lpstr>
      <vt:lpstr>Interacting Processes of Compassion</vt:lpstr>
      <vt:lpstr>PowerPoint Presentation</vt:lpstr>
      <vt:lpstr>Compassionate Flexibility</vt:lpstr>
      <vt:lpstr>Courage</vt:lpstr>
      <vt:lpstr>PowerPoint Presentation</vt:lpstr>
      <vt:lpstr>PowerPoint Presentation</vt:lpstr>
      <vt:lpstr>PowerPoint Presentation</vt:lpstr>
      <vt:lpstr>Because of great love one is courageous</vt:lpstr>
      <vt:lpstr>Training The Compassionate BodyMind</vt:lpstr>
      <vt:lpstr>The Ocean of Being</vt:lpstr>
      <vt:lpstr>PowerPoint Presentation</vt:lpstr>
      <vt:lpstr>PowerPoint Presentation</vt:lpstr>
      <vt:lpstr>Compassion begins with a  Reality Check</vt:lpstr>
      <vt:lpstr>CFT Philosophy</vt:lpstr>
      <vt:lpstr>Types of affect regulation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Safeness -connecting and the parasympathetic system: The Vagus Nerve</vt:lpstr>
      <vt:lpstr>Brahmaviharas - Immeasurables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Attachment and Response Flexibility - Seigel</vt:lpstr>
      <vt:lpstr>Attachment and Response Flexibility - Seigel</vt:lpstr>
      <vt:lpstr>Attachment and Response Flexibility - Seigel</vt:lpstr>
      <vt:lpstr>PowerPoint Presentation</vt:lpstr>
      <vt:lpstr>Psychological Flexibility</vt:lpstr>
      <vt:lpstr>Compassion &amp; Psychological Flexibility</vt:lpstr>
      <vt:lpstr>PowerPoint Presentation</vt:lpstr>
      <vt:lpstr>PowerPoint Presentation</vt:lpstr>
      <vt:lpstr>Compassionate Flexibility</vt:lpstr>
      <vt:lpstr>Compassionate Flow</vt:lpstr>
      <vt:lpstr>Compassionate Flow</vt:lpstr>
      <vt:lpstr>Compassionate Flow</vt:lpstr>
      <vt:lpstr>Compassionate Flexibility</vt:lpstr>
      <vt:lpstr>Compassionate Flow</vt:lpstr>
      <vt:lpstr>Compassionate Flow</vt:lpstr>
      <vt:lpstr>Compassionate Flow</vt:lpstr>
      <vt:lpstr>Compassionate Flexibility</vt:lpstr>
      <vt:lpstr>PowerPoint Presentation</vt:lpstr>
      <vt:lpstr>Training the Compassionate Mind</vt:lpstr>
      <vt:lpstr>PowerPoint Presentation</vt:lpstr>
      <vt:lpstr>PowerPoint Presentation</vt:lpstr>
      <vt:lpstr>PowerPoint Presentation</vt:lpstr>
      <vt:lpstr>Session 1 Overview</vt:lpstr>
      <vt:lpstr>Session 2 Overview</vt:lpstr>
      <vt:lpstr>Session 3 Overview</vt:lpstr>
      <vt:lpstr>Session 4 Overview</vt:lpstr>
      <vt:lpstr>Session 5 Overview</vt:lpstr>
      <vt:lpstr>Session 6 Overview</vt:lpstr>
      <vt:lpstr>Session 7 Overview</vt:lpstr>
      <vt:lpstr>Session 8 Overview</vt:lpstr>
      <vt:lpstr>Compassionate Flexibility</vt:lpstr>
      <vt:lpstr>Playing The Octave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Silberstein</dc:creator>
  <cp:lastModifiedBy>R Z</cp:lastModifiedBy>
  <cp:revision>295</cp:revision>
  <cp:lastPrinted>2018-09-15T21:44:14Z</cp:lastPrinted>
  <dcterms:created xsi:type="dcterms:W3CDTF">2016-10-15T16:57:58Z</dcterms:created>
  <dcterms:modified xsi:type="dcterms:W3CDTF">2019-07-10T14:45:49Z</dcterms:modified>
</cp:coreProperties>
</file>